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8" r:id="rId3"/>
    <p:sldId id="268" r:id="rId4"/>
    <p:sldId id="306" r:id="rId5"/>
    <p:sldId id="291" r:id="rId6"/>
    <p:sldId id="287" r:id="rId7"/>
    <p:sldId id="281" r:id="rId8"/>
    <p:sldId id="283" r:id="rId9"/>
    <p:sldId id="285" r:id="rId10"/>
    <p:sldId id="284" r:id="rId11"/>
    <p:sldId id="308" r:id="rId12"/>
    <p:sldId id="269" r:id="rId13"/>
    <p:sldId id="307" r:id="rId14"/>
    <p:sldId id="289" r:id="rId15"/>
    <p:sldId id="305" r:id="rId16"/>
    <p:sldId id="290" r:id="rId17"/>
    <p:sldId id="303" r:id="rId18"/>
    <p:sldId id="296" r:id="rId19"/>
    <p:sldId id="295" r:id="rId20"/>
    <p:sldId id="297" r:id="rId21"/>
    <p:sldId id="273" r:id="rId22"/>
    <p:sldId id="298" r:id="rId23"/>
    <p:sldId id="299" r:id="rId24"/>
    <p:sldId id="301" r:id="rId25"/>
    <p:sldId id="300" r:id="rId26"/>
    <p:sldId id="275" r:id="rId27"/>
    <p:sldId id="294" r:id="rId28"/>
    <p:sldId id="309" r:id="rId29"/>
    <p:sldId id="302" r:id="rId30"/>
    <p:sldId id="258" r:id="rId31"/>
  </p:sldIdLst>
  <p:sldSz cx="9144000" cy="5143500" type="screen16x9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27A"/>
    <a:srgbClr val="90B146"/>
    <a:srgbClr val="A6C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4662"/>
  </p:normalViewPr>
  <p:slideViewPr>
    <p:cSldViewPr snapToGrid="0" snapToObjects="1">
      <p:cViewPr varScale="1">
        <p:scale>
          <a:sx n="204" d="100"/>
          <a:sy n="204" d="100"/>
        </p:scale>
        <p:origin x="24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13D091-01E8-2242-95AE-191782A5B1B7}" type="doc">
      <dgm:prSet loTypeId="urn:microsoft.com/office/officeart/2005/8/layout/venn1" loCatId="" qsTypeId="urn:microsoft.com/office/officeart/2005/8/quickstyle/simple1" qsCatId="simple" csTypeId="urn:microsoft.com/office/officeart/2005/8/colors/colorful1" csCatId="colorful" phldr="1"/>
      <dgm:spPr/>
    </dgm:pt>
    <dgm:pt modelId="{44CBF191-872C-3947-A2AA-BFB3AAE7114A}">
      <dgm:prSet phldrT="[Text]" custT="1"/>
      <dgm:spPr/>
      <dgm:t>
        <a:bodyPr/>
        <a:lstStyle/>
        <a:p>
          <a:r>
            <a:rPr lang="en-GB" sz="1800" dirty="0"/>
            <a:t>Computer Science</a:t>
          </a:r>
        </a:p>
      </dgm:t>
    </dgm:pt>
    <dgm:pt modelId="{E07528EF-6844-EC4C-84CC-CBC23BEC9998}" type="parTrans" cxnId="{1AD8DEE6-BB6B-1246-A3E1-6570391A222E}">
      <dgm:prSet/>
      <dgm:spPr/>
      <dgm:t>
        <a:bodyPr/>
        <a:lstStyle/>
        <a:p>
          <a:endParaRPr lang="en-GB"/>
        </a:p>
      </dgm:t>
    </dgm:pt>
    <dgm:pt modelId="{8A2D3A35-8778-104F-BFF5-D76B6083D905}" type="sibTrans" cxnId="{1AD8DEE6-BB6B-1246-A3E1-6570391A222E}">
      <dgm:prSet/>
      <dgm:spPr/>
      <dgm:t>
        <a:bodyPr/>
        <a:lstStyle/>
        <a:p>
          <a:endParaRPr lang="en-GB"/>
        </a:p>
      </dgm:t>
    </dgm:pt>
    <dgm:pt modelId="{4F36566D-C048-6C4C-AA32-4BC06CED874F}">
      <dgm:prSet phldrT="[Text]" custT="1"/>
      <dgm:spPr/>
      <dgm:t>
        <a:bodyPr/>
        <a:lstStyle/>
        <a:p>
          <a:r>
            <a:rPr lang="en-GB" sz="1800" dirty="0"/>
            <a:t>Biology</a:t>
          </a:r>
        </a:p>
      </dgm:t>
    </dgm:pt>
    <dgm:pt modelId="{A724C2DD-FE11-9B40-9EF1-29C5D32C41A7}" type="parTrans" cxnId="{2C1656C8-5273-C64A-988F-A1465F2E4FFF}">
      <dgm:prSet/>
      <dgm:spPr/>
      <dgm:t>
        <a:bodyPr/>
        <a:lstStyle/>
        <a:p>
          <a:endParaRPr lang="en-GB"/>
        </a:p>
      </dgm:t>
    </dgm:pt>
    <dgm:pt modelId="{4D76E214-CEBD-1D41-BE9F-B347BA34A897}" type="sibTrans" cxnId="{2C1656C8-5273-C64A-988F-A1465F2E4FFF}">
      <dgm:prSet/>
      <dgm:spPr/>
      <dgm:t>
        <a:bodyPr/>
        <a:lstStyle/>
        <a:p>
          <a:endParaRPr lang="en-GB"/>
        </a:p>
      </dgm:t>
    </dgm:pt>
    <dgm:pt modelId="{DDE96445-DBA2-EC4B-A843-048398066E9F}">
      <dgm:prSet phldrT="[Text]" custT="1"/>
      <dgm:spPr/>
      <dgm:t>
        <a:bodyPr/>
        <a:lstStyle/>
        <a:p>
          <a:r>
            <a:rPr lang="en-GB" sz="1800" dirty="0"/>
            <a:t>Mathematics</a:t>
          </a:r>
        </a:p>
      </dgm:t>
    </dgm:pt>
    <dgm:pt modelId="{38B15E8F-2937-B948-A294-4BF0FEC2B8C6}" type="parTrans" cxnId="{E75B2E93-41FF-C045-B59B-21147C73C90A}">
      <dgm:prSet/>
      <dgm:spPr/>
      <dgm:t>
        <a:bodyPr/>
        <a:lstStyle/>
        <a:p>
          <a:endParaRPr lang="en-GB"/>
        </a:p>
      </dgm:t>
    </dgm:pt>
    <dgm:pt modelId="{3C0D3B0E-F402-6947-8E44-82C5EEE981AA}" type="sibTrans" cxnId="{E75B2E93-41FF-C045-B59B-21147C73C90A}">
      <dgm:prSet/>
      <dgm:spPr/>
      <dgm:t>
        <a:bodyPr/>
        <a:lstStyle/>
        <a:p>
          <a:endParaRPr lang="en-GB"/>
        </a:p>
      </dgm:t>
    </dgm:pt>
    <dgm:pt modelId="{E680A327-658B-504C-A1D7-0F35A937009D}" type="pres">
      <dgm:prSet presAssocID="{1613D091-01E8-2242-95AE-191782A5B1B7}" presName="compositeShape" presStyleCnt="0">
        <dgm:presLayoutVars>
          <dgm:chMax val="7"/>
          <dgm:dir/>
          <dgm:resizeHandles val="exact"/>
        </dgm:presLayoutVars>
      </dgm:prSet>
      <dgm:spPr/>
    </dgm:pt>
    <dgm:pt modelId="{2BD97BE0-1DAE-2A45-879E-E81837C3C3AE}" type="pres">
      <dgm:prSet presAssocID="{44CBF191-872C-3947-A2AA-BFB3AAE7114A}" presName="circ1" presStyleLbl="vennNode1" presStyleIdx="0" presStyleCnt="3"/>
      <dgm:spPr/>
    </dgm:pt>
    <dgm:pt modelId="{1B936596-DCF0-6E45-B520-5F9A5EC7C142}" type="pres">
      <dgm:prSet presAssocID="{44CBF191-872C-3947-A2AA-BFB3AAE711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1FB24FD-C947-5943-9518-A9168774AEA2}" type="pres">
      <dgm:prSet presAssocID="{4F36566D-C048-6C4C-AA32-4BC06CED874F}" presName="circ2" presStyleLbl="vennNode1" presStyleIdx="1" presStyleCnt="3"/>
      <dgm:spPr/>
    </dgm:pt>
    <dgm:pt modelId="{86DE2F51-FB5E-1648-B9A4-1F395C578BC6}" type="pres">
      <dgm:prSet presAssocID="{4F36566D-C048-6C4C-AA32-4BC06CED874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E88B886-1499-1049-BD06-C174D664B20E}" type="pres">
      <dgm:prSet presAssocID="{DDE96445-DBA2-EC4B-A843-048398066E9F}" presName="circ3" presStyleLbl="vennNode1" presStyleIdx="2" presStyleCnt="3"/>
      <dgm:spPr/>
    </dgm:pt>
    <dgm:pt modelId="{8B41F6C7-5F66-C647-85B8-2FE5AEE8F24E}" type="pres">
      <dgm:prSet presAssocID="{DDE96445-DBA2-EC4B-A843-048398066E9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C1A6B30-CA64-B444-B1F1-499471E1C215}" type="presOf" srcId="{1613D091-01E8-2242-95AE-191782A5B1B7}" destId="{E680A327-658B-504C-A1D7-0F35A937009D}" srcOrd="0" destOrd="0" presId="urn:microsoft.com/office/officeart/2005/8/layout/venn1"/>
    <dgm:cxn modelId="{BA1EE03E-5D3F-EB4B-8C68-5EAC88442E1E}" type="presOf" srcId="{4F36566D-C048-6C4C-AA32-4BC06CED874F}" destId="{71FB24FD-C947-5943-9518-A9168774AEA2}" srcOrd="0" destOrd="0" presId="urn:microsoft.com/office/officeart/2005/8/layout/venn1"/>
    <dgm:cxn modelId="{EEB41C4F-A540-0C4E-A311-F38F175ACE23}" type="presOf" srcId="{DDE96445-DBA2-EC4B-A843-048398066E9F}" destId="{8B41F6C7-5F66-C647-85B8-2FE5AEE8F24E}" srcOrd="1" destOrd="0" presId="urn:microsoft.com/office/officeart/2005/8/layout/venn1"/>
    <dgm:cxn modelId="{D376BE6C-A128-0349-A0B8-FEBC321B1EDF}" type="presOf" srcId="{44CBF191-872C-3947-A2AA-BFB3AAE7114A}" destId="{1B936596-DCF0-6E45-B520-5F9A5EC7C142}" srcOrd="1" destOrd="0" presId="urn:microsoft.com/office/officeart/2005/8/layout/venn1"/>
    <dgm:cxn modelId="{E75B2E93-41FF-C045-B59B-21147C73C90A}" srcId="{1613D091-01E8-2242-95AE-191782A5B1B7}" destId="{DDE96445-DBA2-EC4B-A843-048398066E9F}" srcOrd="2" destOrd="0" parTransId="{38B15E8F-2937-B948-A294-4BF0FEC2B8C6}" sibTransId="{3C0D3B0E-F402-6947-8E44-82C5EEE981AA}"/>
    <dgm:cxn modelId="{264020C0-D067-6E4A-9A0C-41FC0F2CD67D}" type="presOf" srcId="{44CBF191-872C-3947-A2AA-BFB3AAE7114A}" destId="{2BD97BE0-1DAE-2A45-879E-E81837C3C3AE}" srcOrd="0" destOrd="0" presId="urn:microsoft.com/office/officeart/2005/8/layout/venn1"/>
    <dgm:cxn modelId="{2C1656C8-5273-C64A-988F-A1465F2E4FFF}" srcId="{1613D091-01E8-2242-95AE-191782A5B1B7}" destId="{4F36566D-C048-6C4C-AA32-4BC06CED874F}" srcOrd="1" destOrd="0" parTransId="{A724C2DD-FE11-9B40-9EF1-29C5D32C41A7}" sibTransId="{4D76E214-CEBD-1D41-BE9F-B347BA34A897}"/>
    <dgm:cxn modelId="{1AD8DEE6-BB6B-1246-A3E1-6570391A222E}" srcId="{1613D091-01E8-2242-95AE-191782A5B1B7}" destId="{44CBF191-872C-3947-A2AA-BFB3AAE7114A}" srcOrd="0" destOrd="0" parTransId="{E07528EF-6844-EC4C-84CC-CBC23BEC9998}" sibTransId="{8A2D3A35-8778-104F-BFF5-D76B6083D905}"/>
    <dgm:cxn modelId="{AE331EF8-4430-7D4E-B920-34ED4123CC77}" type="presOf" srcId="{DDE96445-DBA2-EC4B-A843-048398066E9F}" destId="{FE88B886-1499-1049-BD06-C174D664B20E}" srcOrd="0" destOrd="0" presId="urn:microsoft.com/office/officeart/2005/8/layout/venn1"/>
    <dgm:cxn modelId="{ECD689F9-99DC-774B-B5BC-7B70B78A9D95}" type="presOf" srcId="{4F36566D-C048-6C4C-AA32-4BC06CED874F}" destId="{86DE2F51-FB5E-1648-B9A4-1F395C578BC6}" srcOrd="1" destOrd="0" presId="urn:microsoft.com/office/officeart/2005/8/layout/venn1"/>
    <dgm:cxn modelId="{6A01E3E2-DEAB-D943-8EE5-A6EBDA7C0E3C}" type="presParOf" srcId="{E680A327-658B-504C-A1D7-0F35A937009D}" destId="{2BD97BE0-1DAE-2A45-879E-E81837C3C3AE}" srcOrd="0" destOrd="0" presId="urn:microsoft.com/office/officeart/2005/8/layout/venn1"/>
    <dgm:cxn modelId="{50D7432D-52F2-544D-B93F-B5B051A5F1E1}" type="presParOf" srcId="{E680A327-658B-504C-A1D7-0F35A937009D}" destId="{1B936596-DCF0-6E45-B520-5F9A5EC7C142}" srcOrd="1" destOrd="0" presId="urn:microsoft.com/office/officeart/2005/8/layout/venn1"/>
    <dgm:cxn modelId="{15604DE8-A890-B545-97DA-DA48909E6F33}" type="presParOf" srcId="{E680A327-658B-504C-A1D7-0F35A937009D}" destId="{71FB24FD-C947-5943-9518-A9168774AEA2}" srcOrd="2" destOrd="0" presId="urn:microsoft.com/office/officeart/2005/8/layout/venn1"/>
    <dgm:cxn modelId="{11CE60AA-2F2C-874A-9DEA-388386E017F2}" type="presParOf" srcId="{E680A327-658B-504C-A1D7-0F35A937009D}" destId="{86DE2F51-FB5E-1648-B9A4-1F395C578BC6}" srcOrd="3" destOrd="0" presId="urn:microsoft.com/office/officeart/2005/8/layout/venn1"/>
    <dgm:cxn modelId="{13A576E1-5489-FF4C-A749-E62AA1B1492C}" type="presParOf" srcId="{E680A327-658B-504C-A1D7-0F35A937009D}" destId="{FE88B886-1499-1049-BD06-C174D664B20E}" srcOrd="4" destOrd="0" presId="urn:microsoft.com/office/officeart/2005/8/layout/venn1"/>
    <dgm:cxn modelId="{6A5247FE-5146-F140-9637-B1CF9235E0C5}" type="presParOf" srcId="{E680A327-658B-504C-A1D7-0F35A937009D}" destId="{8B41F6C7-5F66-C647-85B8-2FE5AEE8F24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13D091-01E8-2242-95AE-191782A5B1B7}" type="doc">
      <dgm:prSet loTypeId="urn:microsoft.com/office/officeart/2005/8/layout/venn1" loCatId="" qsTypeId="urn:microsoft.com/office/officeart/2005/8/quickstyle/simple1" qsCatId="simple" csTypeId="urn:microsoft.com/office/officeart/2005/8/colors/colorful1" csCatId="colorful" phldr="1"/>
      <dgm:spPr/>
    </dgm:pt>
    <dgm:pt modelId="{44CBF191-872C-3947-A2AA-BFB3AAE7114A}">
      <dgm:prSet phldrT="[Text]" custT="1"/>
      <dgm:spPr/>
      <dgm:t>
        <a:bodyPr/>
        <a:lstStyle/>
        <a:p>
          <a:r>
            <a:rPr lang="en-GB" sz="1800" dirty="0"/>
            <a:t>Computer Science</a:t>
          </a:r>
        </a:p>
      </dgm:t>
    </dgm:pt>
    <dgm:pt modelId="{E07528EF-6844-EC4C-84CC-CBC23BEC9998}" type="parTrans" cxnId="{1AD8DEE6-BB6B-1246-A3E1-6570391A222E}">
      <dgm:prSet/>
      <dgm:spPr/>
      <dgm:t>
        <a:bodyPr/>
        <a:lstStyle/>
        <a:p>
          <a:endParaRPr lang="en-GB"/>
        </a:p>
      </dgm:t>
    </dgm:pt>
    <dgm:pt modelId="{8A2D3A35-8778-104F-BFF5-D76B6083D905}" type="sibTrans" cxnId="{1AD8DEE6-BB6B-1246-A3E1-6570391A222E}">
      <dgm:prSet/>
      <dgm:spPr/>
      <dgm:t>
        <a:bodyPr/>
        <a:lstStyle/>
        <a:p>
          <a:endParaRPr lang="en-GB"/>
        </a:p>
      </dgm:t>
    </dgm:pt>
    <dgm:pt modelId="{4F36566D-C048-6C4C-AA32-4BC06CED874F}">
      <dgm:prSet phldrT="[Text]" custT="1"/>
      <dgm:spPr/>
      <dgm:t>
        <a:bodyPr/>
        <a:lstStyle/>
        <a:p>
          <a:r>
            <a:rPr lang="en-GB" sz="1800" dirty="0"/>
            <a:t>Biology</a:t>
          </a:r>
        </a:p>
      </dgm:t>
    </dgm:pt>
    <dgm:pt modelId="{A724C2DD-FE11-9B40-9EF1-29C5D32C41A7}" type="parTrans" cxnId="{2C1656C8-5273-C64A-988F-A1465F2E4FFF}">
      <dgm:prSet/>
      <dgm:spPr/>
      <dgm:t>
        <a:bodyPr/>
        <a:lstStyle/>
        <a:p>
          <a:endParaRPr lang="en-GB"/>
        </a:p>
      </dgm:t>
    </dgm:pt>
    <dgm:pt modelId="{4D76E214-CEBD-1D41-BE9F-B347BA34A897}" type="sibTrans" cxnId="{2C1656C8-5273-C64A-988F-A1465F2E4FFF}">
      <dgm:prSet/>
      <dgm:spPr/>
      <dgm:t>
        <a:bodyPr/>
        <a:lstStyle/>
        <a:p>
          <a:endParaRPr lang="en-GB"/>
        </a:p>
      </dgm:t>
    </dgm:pt>
    <dgm:pt modelId="{DDE96445-DBA2-EC4B-A843-048398066E9F}">
      <dgm:prSet phldrT="[Text]" custT="1"/>
      <dgm:spPr/>
      <dgm:t>
        <a:bodyPr/>
        <a:lstStyle/>
        <a:p>
          <a:r>
            <a:rPr lang="en-GB" sz="1800" dirty="0"/>
            <a:t>Mathematics</a:t>
          </a:r>
        </a:p>
      </dgm:t>
    </dgm:pt>
    <dgm:pt modelId="{38B15E8F-2937-B948-A294-4BF0FEC2B8C6}" type="parTrans" cxnId="{E75B2E93-41FF-C045-B59B-21147C73C90A}">
      <dgm:prSet/>
      <dgm:spPr/>
      <dgm:t>
        <a:bodyPr/>
        <a:lstStyle/>
        <a:p>
          <a:endParaRPr lang="en-GB"/>
        </a:p>
      </dgm:t>
    </dgm:pt>
    <dgm:pt modelId="{3C0D3B0E-F402-6947-8E44-82C5EEE981AA}" type="sibTrans" cxnId="{E75B2E93-41FF-C045-B59B-21147C73C90A}">
      <dgm:prSet/>
      <dgm:spPr/>
      <dgm:t>
        <a:bodyPr/>
        <a:lstStyle/>
        <a:p>
          <a:endParaRPr lang="en-GB"/>
        </a:p>
      </dgm:t>
    </dgm:pt>
    <dgm:pt modelId="{E680A327-658B-504C-A1D7-0F35A937009D}" type="pres">
      <dgm:prSet presAssocID="{1613D091-01E8-2242-95AE-191782A5B1B7}" presName="compositeShape" presStyleCnt="0">
        <dgm:presLayoutVars>
          <dgm:chMax val="7"/>
          <dgm:dir/>
          <dgm:resizeHandles val="exact"/>
        </dgm:presLayoutVars>
      </dgm:prSet>
      <dgm:spPr/>
    </dgm:pt>
    <dgm:pt modelId="{2BD97BE0-1DAE-2A45-879E-E81837C3C3AE}" type="pres">
      <dgm:prSet presAssocID="{44CBF191-872C-3947-A2AA-BFB3AAE7114A}" presName="circ1" presStyleLbl="vennNode1" presStyleIdx="0" presStyleCnt="3"/>
      <dgm:spPr/>
    </dgm:pt>
    <dgm:pt modelId="{1B936596-DCF0-6E45-B520-5F9A5EC7C142}" type="pres">
      <dgm:prSet presAssocID="{44CBF191-872C-3947-A2AA-BFB3AAE7114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1FB24FD-C947-5943-9518-A9168774AEA2}" type="pres">
      <dgm:prSet presAssocID="{4F36566D-C048-6C4C-AA32-4BC06CED874F}" presName="circ2" presStyleLbl="vennNode1" presStyleIdx="1" presStyleCnt="3"/>
      <dgm:spPr/>
    </dgm:pt>
    <dgm:pt modelId="{86DE2F51-FB5E-1648-B9A4-1F395C578BC6}" type="pres">
      <dgm:prSet presAssocID="{4F36566D-C048-6C4C-AA32-4BC06CED874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E88B886-1499-1049-BD06-C174D664B20E}" type="pres">
      <dgm:prSet presAssocID="{DDE96445-DBA2-EC4B-A843-048398066E9F}" presName="circ3" presStyleLbl="vennNode1" presStyleIdx="2" presStyleCnt="3"/>
      <dgm:spPr/>
    </dgm:pt>
    <dgm:pt modelId="{8B41F6C7-5F66-C647-85B8-2FE5AEE8F24E}" type="pres">
      <dgm:prSet presAssocID="{DDE96445-DBA2-EC4B-A843-048398066E9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C1A6B30-CA64-B444-B1F1-499471E1C215}" type="presOf" srcId="{1613D091-01E8-2242-95AE-191782A5B1B7}" destId="{E680A327-658B-504C-A1D7-0F35A937009D}" srcOrd="0" destOrd="0" presId="urn:microsoft.com/office/officeart/2005/8/layout/venn1"/>
    <dgm:cxn modelId="{BA1EE03E-5D3F-EB4B-8C68-5EAC88442E1E}" type="presOf" srcId="{4F36566D-C048-6C4C-AA32-4BC06CED874F}" destId="{71FB24FD-C947-5943-9518-A9168774AEA2}" srcOrd="0" destOrd="0" presId="urn:microsoft.com/office/officeart/2005/8/layout/venn1"/>
    <dgm:cxn modelId="{EEB41C4F-A540-0C4E-A311-F38F175ACE23}" type="presOf" srcId="{DDE96445-DBA2-EC4B-A843-048398066E9F}" destId="{8B41F6C7-5F66-C647-85B8-2FE5AEE8F24E}" srcOrd="1" destOrd="0" presId="urn:microsoft.com/office/officeart/2005/8/layout/venn1"/>
    <dgm:cxn modelId="{D376BE6C-A128-0349-A0B8-FEBC321B1EDF}" type="presOf" srcId="{44CBF191-872C-3947-A2AA-BFB3AAE7114A}" destId="{1B936596-DCF0-6E45-B520-5F9A5EC7C142}" srcOrd="1" destOrd="0" presId="urn:microsoft.com/office/officeart/2005/8/layout/venn1"/>
    <dgm:cxn modelId="{E75B2E93-41FF-C045-B59B-21147C73C90A}" srcId="{1613D091-01E8-2242-95AE-191782A5B1B7}" destId="{DDE96445-DBA2-EC4B-A843-048398066E9F}" srcOrd="2" destOrd="0" parTransId="{38B15E8F-2937-B948-A294-4BF0FEC2B8C6}" sibTransId="{3C0D3B0E-F402-6947-8E44-82C5EEE981AA}"/>
    <dgm:cxn modelId="{264020C0-D067-6E4A-9A0C-41FC0F2CD67D}" type="presOf" srcId="{44CBF191-872C-3947-A2AA-BFB3AAE7114A}" destId="{2BD97BE0-1DAE-2A45-879E-E81837C3C3AE}" srcOrd="0" destOrd="0" presId="urn:microsoft.com/office/officeart/2005/8/layout/venn1"/>
    <dgm:cxn modelId="{2C1656C8-5273-C64A-988F-A1465F2E4FFF}" srcId="{1613D091-01E8-2242-95AE-191782A5B1B7}" destId="{4F36566D-C048-6C4C-AA32-4BC06CED874F}" srcOrd="1" destOrd="0" parTransId="{A724C2DD-FE11-9B40-9EF1-29C5D32C41A7}" sibTransId="{4D76E214-CEBD-1D41-BE9F-B347BA34A897}"/>
    <dgm:cxn modelId="{1AD8DEE6-BB6B-1246-A3E1-6570391A222E}" srcId="{1613D091-01E8-2242-95AE-191782A5B1B7}" destId="{44CBF191-872C-3947-A2AA-BFB3AAE7114A}" srcOrd="0" destOrd="0" parTransId="{E07528EF-6844-EC4C-84CC-CBC23BEC9998}" sibTransId="{8A2D3A35-8778-104F-BFF5-D76B6083D905}"/>
    <dgm:cxn modelId="{AE331EF8-4430-7D4E-B920-34ED4123CC77}" type="presOf" srcId="{DDE96445-DBA2-EC4B-A843-048398066E9F}" destId="{FE88B886-1499-1049-BD06-C174D664B20E}" srcOrd="0" destOrd="0" presId="urn:microsoft.com/office/officeart/2005/8/layout/venn1"/>
    <dgm:cxn modelId="{ECD689F9-99DC-774B-B5BC-7B70B78A9D95}" type="presOf" srcId="{4F36566D-C048-6C4C-AA32-4BC06CED874F}" destId="{86DE2F51-FB5E-1648-B9A4-1F395C578BC6}" srcOrd="1" destOrd="0" presId="urn:microsoft.com/office/officeart/2005/8/layout/venn1"/>
    <dgm:cxn modelId="{6A01E3E2-DEAB-D943-8EE5-A6EBDA7C0E3C}" type="presParOf" srcId="{E680A327-658B-504C-A1D7-0F35A937009D}" destId="{2BD97BE0-1DAE-2A45-879E-E81837C3C3AE}" srcOrd="0" destOrd="0" presId="urn:microsoft.com/office/officeart/2005/8/layout/venn1"/>
    <dgm:cxn modelId="{50D7432D-52F2-544D-B93F-B5B051A5F1E1}" type="presParOf" srcId="{E680A327-658B-504C-A1D7-0F35A937009D}" destId="{1B936596-DCF0-6E45-B520-5F9A5EC7C142}" srcOrd="1" destOrd="0" presId="urn:microsoft.com/office/officeart/2005/8/layout/venn1"/>
    <dgm:cxn modelId="{15604DE8-A890-B545-97DA-DA48909E6F33}" type="presParOf" srcId="{E680A327-658B-504C-A1D7-0F35A937009D}" destId="{71FB24FD-C947-5943-9518-A9168774AEA2}" srcOrd="2" destOrd="0" presId="urn:microsoft.com/office/officeart/2005/8/layout/venn1"/>
    <dgm:cxn modelId="{11CE60AA-2F2C-874A-9DEA-388386E017F2}" type="presParOf" srcId="{E680A327-658B-504C-A1D7-0F35A937009D}" destId="{86DE2F51-FB5E-1648-B9A4-1F395C578BC6}" srcOrd="3" destOrd="0" presId="urn:microsoft.com/office/officeart/2005/8/layout/venn1"/>
    <dgm:cxn modelId="{13A576E1-5489-FF4C-A749-E62AA1B1492C}" type="presParOf" srcId="{E680A327-658B-504C-A1D7-0F35A937009D}" destId="{FE88B886-1499-1049-BD06-C174D664B20E}" srcOrd="4" destOrd="0" presId="urn:microsoft.com/office/officeart/2005/8/layout/venn1"/>
    <dgm:cxn modelId="{6A5247FE-5146-F140-9637-B1CF9235E0C5}" type="presParOf" srcId="{E680A327-658B-504C-A1D7-0F35A937009D}" destId="{8B41F6C7-5F66-C647-85B8-2FE5AEE8F24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7709B-DF01-B843-8DDB-82B8C76D3C62}" type="doc">
      <dgm:prSet loTypeId="urn:microsoft.com/office/officeart/2005/8/layout/cycle2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02571174-E2C1-1642-B7BE-00DA33A6CFEB}">
      <dgm:prSet phldrT="[Text]" custT="1"/>
      <dgm:spPr/>
      <dgm:t>
        <a:bodyPr/>
        <a:lstStyle/>
        <a:p>
          <a:r>
            <a:rPr lang="en-GB" sz="1000" kern="1200">
              <a:latin typeface="Calibri"/>
              <a:ea typeface="+mn-ea"/>
              <a:cs typeface="+mn-cs"/>
            </a:rPr>
            <a:t>RNA</a:t>
          </a:r>
          <a:endParaRPr lang="en-GB" sz="1000" kern="1200" dirty="0">
            <a:latin typeface="Calibri"/>
            <a:ea typeface="+mn-ea"/>
            <a:cs typeface="+mn-cs"/>
          </a:endParaRPr>
        </a:p>
      </dgm:t>
    </dgm:pt>
    <dgm:pt modelId="{E482FEFD-5958-8C4B-B878-EA146984F6AF}" type="parTrans" cxnId="{377708CF-F99D-DC40-9C7C-94B6FC61758E}">
      <dgm:prSet/>
      <dgm:spPr/>
      <dgm:t>
        <a:bodyPr/>
        <a:lstStyle/>
        <a:p>
          <a:endParaRPr lang="en-GB"/>
        </a:p>
      </dgm:t>
    </dgm:pt>
    <dgm:pt modelId="{F9ED0DE8-573D-9F4D-8FDE-4B0AF0D4CB3B}" type="sibTrans" cxnId="{377708CF-F99D-DC40-9C7C-94B6FC61758E}">
      <dgm:prSet/>
      <dgm:spPr/>
      <dgm:t>
        <a:bodyPr/>
        <a:lstStyle/>
        <a:p>
          <a:endParaRPr lang="en-GB"/>
        </a:p>
      </dgm:t>
    </dgm:pt>
    <dgm:pt modelId="{998FE844-CD18-D74C-BD16-AFE99C214C3F}">
      <dgm:prSet phldrT="[Text]"/>
      <dgm:spPr/>
      <dgm:t>
        <a:bodyPr/>
        <a:lstStyle/>
        <a:p>
          <a:r>
            <a:rPr lang="en-GB" dirty="0"/>
            <a:t>Protein</a:t>
          </a:r>
        </a:p>
      </dgm:t>
    </dgm:pt>
    <dgm:pt modelId="{24350B00-F1A0-184C-911A-427F0DFF2659}" type="parTrans" cxnId="{28BA11EC-293E-F646-9203-64AC042E70BB}">
      <dgm:prSet/>
      <dgm:spPr/>
      <dgm:t>
        <a:bodyPr/>
        <a:lstStyle/>
        <a:p>
          <a:endParaRPr lang="en-GB"/>
        </a:p>
      </dgm:t>
    </dgm:pt>
    <dgm:pt modelId="{06D8A73F-6A19-534D-BFE7-4FF55AB2F8DA}" type="sibTrans" cxnId="{28BA11EC-293E-F646-9203-64AC042E70BB}">
      <dgm:prSet/>
      <dgm:spPr/>
      <dgm:t>
        <a:bodyPr/>
        <a:lstStyle/>
        <a:p>
          <a:endParaRPr lang="en-GB"/>
        </a:p>
      </dgm:t>
    </dgm:pt>
    <dgm:pt modelId="{1F7CC014-26F7-9A44-8C3A-14F9D468E370}">
      <dgm:prSet phldrT="[Text]"/>
      <dgm:spPr/>
      <dgm:t>
        <a:bodyPr/>
        <a:lstStyle/>
        <a:p>
          <a:r>
            <a:rPr lang="en-GB" dirty="0"/>
            <a:t>Phenotype</a:t>
          </a:r>
        </a:p>
      </dgm:t>
    </dgm:pt>
    <dgm:pt modelId="{6A88FAE7-5A26-394F-8FF4-5F463137D487}" type="parTrans" cxnId="{FB3C77BD-6A68-C94C-B98B-CF1903201818}">
      <dgm:prSet/>
      <dgm:spPr/>
      <dgm:t>
        <a:bodyPr/>
        <a:lstStyle/>
        <a:p>
          <a:endParaRPr lang="en-GB"/>
        </a:p>
      </dgm:t>
    </dgm:pt>
    <dgm:pt modelId="{BC61306B-308A-D847-BB1E-4EDD2B3EBF88}" type="sibTrans" cxnId="{FB3C77BD-6A68-C94C-B98B-CF1903201818}">
      <dgm:prSet/>
      <dgm:spPr/>
      <dgm:t>
        <a:bodyPr/>
        <a:lstStyle/>
        <a:p>
          <a:endParaRPr lang="en-GB"/>
        </a:p>
      </dgm:t>
    </dgm:pt>
    <dgm:pt modelId="{72CC019E-2174-2945-A8E0-2D63B1660555}">
      <dgm:prSet phldrT="[Text]"/>
      <dgm:spPr/>
      <dgm:t>
        <a:bodyPr/>
        <a:lstStyle/>
        <a:p>
          <a:r>
            <a:rPr lang="en-GB" dirty="0"/>
            <a:t>Selection</a:t>
          </a:r>
        </a:p>
      </dgm:t>
    </dgm:pt>
    <dgm:pt modelId="{E56D86CC-D550-A54D-B634-BB44B7484A7D}" type="parTrans" cxnId="{B3CE9421-E0FC-C64D-B5BA-3CDE81EA87BD}">
      <dgm:prSet/>
      <dgm:spPr/>
      <dgm:t>
        <a:bodyPr/>
        <a:lstStyle/>
        <a:p>
          <a:endParaRPr lang="en-GB"/>
        </a:p>
      </dgm:t>
    </dgm:pt>
    <dgm:pt modelId="{2D088010-82C4-9847-9FE5-D6A91F5E4FF3}" type="sibTrans" cxnId="{B3CE9421-E0FC-C64D-B5BA-3CDE81EA87BD}">
      <dgm:prSet/>
      <dgm:spPr/>
      <dgm:t>
        <a:bodyPr/>
        <a:lstStyle/>
        <a:p>
          <a:endParaRPr lang="en-GB"/>
        </a:p>
      </dgm:t>
    </dgm:pt>
    <dgm:pt modelId="{69214923-C2C3-E94D-8F7C-9F071282FE40}">
      <dgm:prSet phldrT="[Text]"/>
      <dgm:spPr/>
      <dgm:t>
        <a:bodyPr/>
        <a:lstStyle/>
        <a:p>
          <a:r>
            <a:rPr lang="en-GB" dirty="0"/>
            <a:t>Evolution</a:t>
          </a:r>
        </a:p>
      </dgm:t>
    </dgm:pt>
    <dgm:pt modelId="{3D4693D0-1138-014A-BC0F-992000A9054F}" type="parTrans" cxnId="{D7E511A7-9F5D-2E47-A841-BC88BB4022BF}">
      <dgm:prSet/>
      <dgm:spPr/>
      <dgm:t>
        <a:bodyPr/>
        <a:lstStyle/>
        <a:p>
          <a:endParaRPr lang="en-GB"/>
        </a:p>
      </dgm:t>
    </dgm:pt>
    <dgm:pt modelId="{9730815A-E4AD-E049-9ED3-1B85BCC6A552}" type="sibTrans" cxnId="{D7E511A7-9F5D-2E47-A841-BC88BB4022BF}">
      <dgm:prSet/>
      <dgm:spPr/>
      <dgm:t>
        <a:bodyPr/>
        <a:lstStyle/>
        <a:p>
          <a:endParaRPr lang="en-GB"/>
        </a:p>
      </dgm:t>
    </dgm:pt>
    <dgm:pt modelId="{FAD7F88C-1B78-B34E-9938-EB10AEAB6FFE}">
      <dgm:prSet/>
      <dgm:spPr/>
      <dgm:t>
        <a:bodyPr/>
        <a:lstStyle/>
        <a:p>
          <a:r>
            <a:rPr lang="en-GB" dirty="0"/>
            <a:t>DNA</a:t>
          </a:r>
        </a:p>
      </dgm:t>
    </dgm:pt>
    <dgm:pt modelId="{8ED0993C-C177-F945-987B-39C4501D4FBF}" type="parTrans" cxnId="{A87E844A-29CA-B749-B814-86E01780D963}">
      <dgm:prSet/>
      <dgm:spPr/>
      <dgm:t>
        <a:bodyPr/>
        <a:lstStyle/>
        <a:p>
          <a:endParaRPr lang="en-GB"/>
        </a:p>
      </dgm:t>
    </dgm:pt>
    <dgm:pt modelId="{4F9F20D6-9C6F-DF42-8E92-BC399A6E9107}" type="sibTrans" cxnId="{A87E844A-29CA-B749-B814-86E01780D963}">
      <dgm:prSet/>
      <dgm:spPr/>
      <dgm:t>
        <a:bodyPr/>
        <a:lstStyle/>
        <a:p>
          <a:endParaRPr lang="en-GB"/>
        </a:p>
      </dgm:t>
    </dgm:pt>
    <dgm:pt modelId="{FAA701B3-A34C-8640-B980-758A9706BE36}" type="pres">
      <dgm:prSet presAssocID="{0FB7709B-DF01-B843-8DDB-82B8C76D3C62}" presName="cycle" presStyleCnt="0">
        <dgm:presLayoutVars>
          <dgm:dir/>
          <dgm:resizeHandles val="exact"/>
        </dgm:presLayoutVars>
      </dgm:prSet>
      <dgm:spPr/>
    </dgm:pt>
    <dgm:pt modelId="{A6EA1265-4B3E-DC4B-A233-7FA563E7E05F}" type="pres">
      <dgm:prSet presAssocID="{02571174-E2C1-1642-B7BE-00DA33A6CFEB}" presName="node" presStyleLbl="node1" presStyleIdx="0" presStyleCnt="6">
        <dgm:presLayoutVars>
          <dgm:bulletEnabled val="1"/>
        </dgm:presLayoutVars>
      </dgm:prSet>
      <dgm:spPr/>
    </dgm:pt>
    <dgm:pt modelId="{9609D2F9-5758-AC46-9688-1BD9537505B5}" type="pres">
      <dgm:prSet presAssocID="{F9ED0DE8-573D-9F4D-8FDE-4B0AF0D4CB3B}" presName="sibTrans" presStyleLbl="sibTrans2D1" presStyleIdx="0" presStyleCnt="6"/>
      <dgm:spPr/>
    </dgm:pt>
    <dgm:pt modelId="{85EDA2B7-6352-8C40-A5B9-4FA021600822}" type="pres">
      <dgm:prSet presAssocID="{F9ED0DE8-573D-9F4D-8FDE-4B0AF0D4CB3B}" presName="connectorText" presStyleLbl="sibTrans2D1" presStyleIdx="0" presStyleCnt="6"/>
      <dgm:spPr/>
    </dgm:pt>
    <dgm:pt modelId="{E5D7CE49-8F8B-7E43-9AE6-09C1B510F4C5}" type="pres">
      <dgm:prSet presAssocID="{998FE844-CD18-D74C-BD16-AFE99C214C3F}" presName="node" presStyleLbl="node1" presStyleIdx="1" presStyleCnt="6">
        <dgm:presLayoutVars>
          <dgm:bulletEnabled val="1"/>
        </dgm:presLayoutVars>
      </dgm:prSet>
      <dgm:spPr/>
    </dgm:pt>
    <dgm:pt modelId="{54463D20-8E59-A54D-99AC-246B51A63279}" type="pres">
      <dgm:prSet presAssocID="{06D8A73F-6A19-534D-BFE7-4FF55AB2F8DA}" presName="sibTrans" presStyleLbl="sibTrans2D1" presStyleIdx="1" presStyleCnt="6"/>
      <dgm:spPr/>
    </dgm:pt>
    <dgm:pt modelId="{35C2EC02-5758-944C-80EC-015345371590}" type="pres">
      <dgm:prSet presAssocID="{06D8A73F-6A19-534D-BFE7-4FF55AB2F8DA}" presName="connectorText" presStyleLbl="sibTrans2D1" presStyleIdx="1" presStyleCnt="6"/>
      <dgm:spPr/>
    </dgm:pt>
    <dgm:pt modelId="{6FBA3946-B1CA-CB44-8D7F-C0164CE5C36B}" type="pres">
      <dgm:prSet presAssocID="{1F7CC014-26F7-9A44-8C3A-14F9D468E370}" presName="node" presStyleLbl="node1" presStyleIdx="2" presStyleCnt="6">
        <dgm:presLayoutVars>
          <dgm:bulletEnabled val="1"/>
        </dgm:presLayoutVars>
      </dgm:prSet>
      <dgm:spPr/>
    </dgm:pt>
    <dgm:pt modelId="{EA61C6FC-1AF9-0244-825C-3CD15B6106B9}" type="pres">
      <dgm:prSet presAssocID="{BC61306B-308A-D847-BB1E-4EDD2B3EBF88}" presName="sibTrans" presStyleLbl="sibTrans2D1" presStyleIdx="2" presStyleCnt="6"/>
      <dgm:spPr/>
    </dgm:pt>
    <dgm:pt modelId="{1155BD2A-C83F-EA42-BCB7-5E4574EB8D74}" type="pres">
      <dgm:prSet presAssocID="{BC61306B-308A-D847-BB1E-4EDD2B3EBF88}" presName="connectorText" presStyleLbl="sibTrans2D1" presStyleIdx="2" presStyleCnt="6"/>
      <dgm:spPr/>
    </dgm:pt>
    <dgm:pt modelId="{9E7F6DDE-CA1B-5E40-B425-6A3A51E2145F}" type="pres">
      <dgm:prSet presAssocID="{72CC019E-2174-2945-A8E0-2D63B1660555}" presName="node" presStyleLbl="node1" presStyleIdx="3" presStyleCnt="6">
        <dgm:presLayoutVars>
          <dgm:bulletEnabled val="1"/>
        </dgm:presLayoutVars>
      </dgm:prSet>
      <dgm:spPr/>
    </dgm:pt>
    <dgm:pt modelId="{8AC05EB9-2F73-3840-BF2E-7FA9B956F26D}" type="pres">
      <dgm:prSet presAssocID="{2D088010-82C4-9847-9FE5-D6A91F5E4FF3}" presName="sibTrans" presStyleLbl="sibTrans2D1" presStyleIdx="3" presStyleCnt="6"/>
      <dgm:spPr/>
    </dgm:pt>
    <dgm:pt modelId="{A4E4CD9D-A920-8A46-9F85-3427C885D649}" type="pres">
      <dgm:prSet presAssocID="{2D088010-82C4-9847-9FE5-D6A91F5E4FF3}" presName="connectorText" presStyleLbl="sibTrans2D1" presStyleIdx="3" presStyleCnt="6"/>
      <dgm:spPr/>
    </dgm:pt>
    <dgm:pt modelId="{EEC2B3A2-7616-3249-A33B-DAC0ED75735B}" type="pres">
      <dgm:prSet presAssocID="{69214923-C2C3-E94D-8F7C-9F071282FE40}" presName="node" presStyleLbl="node1" presStyleIdx="4" presStyleCnt="6">
        <dgm:presLayoutVars>
          <dgm:bulletEnabled val="1"/>
        </dgm:presLayoutVars>
      </dgm:prSet>
      <dgm:spPr/>
    </dgm:pt>
    <dgm:pt modelId="{14E35D10-CF03-9B45-AF5C-14DA1D31A36C}" type="pres">
      <dgm:prSet presAssocID="{9730815A-E4AD-E049-9ED3-1B85BCC6A552}" presName="sibTrans" presStyleLbl="sibTrans2D1" presStyleIdx="4" presStyleCnt="6"/>
      <dgm:spPr/>
    </dgm:pt>
    <dgm:pt modelId="{3018DB27-ACBD-6A49-99E3-0676288C6506}" type="pres">
      <dgm:prSet presAssocID="{9730815A-E4AD-E049-9ED3-1B85BCC6A552}" presName="connectorText" presStyleLbl="sibTrans2D1" presStyleIdx="4" presStyleCnt="6"/>
      <dgm:spPr/>
    </dgm:pt>
    <dgm:pt modelId="{A433AD1C-55E2-3849-AFFD-3DA6E6861121}" type="pres">
      <dgm:prSet presAssocID="{FAD7F88C-1B78-B34E-9938-EB10AEAB6FFE}" presName="node" presStyleLbl="node1" presStyleIdx="5" presStyleCnt="6">
        <dgm:presLayoutVars>
          <dgm:bulletEnabled val="1"/>
        </dgm:presLayoutVars>
      </dgm:prSet>
      <dgm:spPr/>
    </dgm:pt>
    <dgm:pt modelId="{98F86F2C-0B5F-0543-8A6B-97F717C2C604}" type="pres">
      <dgm:prSet presAssocID="{4F9F20D6-9C6F-DF42-8E92-BC399A6E9107}" presName="sibTrans" presStyleLbl="sibTrans2D1" presStyleIdx="5" presStyleCnt="6"/>
      <dgm:spPr/>
    </dgm:pt>
    <dgm:pt modelId="{EEC04B11-8351-7D4F-8B7A-D307F369494F}" type="pres">
      <dgm:prSet presAssocID="{4F9F20D6-9C6F-DF42-8E92-BC399A6E9107}" presName="connectorText" presStyleLbl="sibTrans2D1" presStyleIdx="5" presStyleCnt="6"/>
      <dgm:spPr/>
    </dgm:pt>
  </dgm:ptLst>
  <dgm:cxnLst>
    <dgm:cxn modelId="{5BE16A15-2B52-194F-84CC-25627F0A5994}" type="presOf" srcId="{06D8A73F-6A19-534D-BFE7-4FF55AB2F8DA}" destId="{35C2EC02-5758-944C-80EC-015345371590}" srcOrd="1" destOrd="0" presId="urn:microsoft.com/office/officeart/2005/8/layout/cycle2"/>
    <dgm:cxn modelId="{B3CE9421-E0FC-C64D-B5BA-3CDE81EA87BD}" srcId="{0FB7709B-DF01-B843-8DDB-82B8C76D3C62}" destId="{72CC019E-2174-2945-A8E0-2D63B1660555}" srcOrd="3" destOrd="0" parTransId="{E56D86CC-D550-A54D-B634-BB44B7484A7D}" sibTransId="{2D088010-82C4-9847-9FE5-D6A91F5E4FF3}"/>
    <dgm:cxn modelId="{9CF40323-9D2B-B744-B19C-E710DE870329}" type="presOf" srcId="{BC61306B-308A-D847-BB1E-4EDD2B3EBF88}" destId="{EA61C6FC-1AF9-0244-825C-3CD15B6106B9}" srcOrd="0" destOrd="0" presId="urn:microsoft.com/office/officeart/2005/8/layout/cycle2"/>
    <dgm:cxn modelId="{075F7527-2D8C-8146-858E-DC79846D0DB6}" type="presOf" srcId="{FAD7F88C-1B78-B34E-9938-EB10AEAB6FFE}" destId="{A433AD1C-55E2-3849-AFFD-3DA6E6861121}" srcOrd="0" destOrd="0" presId="urn:microsoft.com/office/officeart/2005/8/layout/cycle2"/>
    <dgm:cxn modelId="{5A3E8B38-00BE-7340-BCDC-E23B48858828}" type="presOf" srcId="{02571174-E2C1-1642-B7BE-00DA33A6CFEB}" destId="{A6EA1265-4B3E-DC4B-A233-7FA563E7E05F}" srcOrd="0" destOrd="0" presId="urn:microsoft.com/office/officeart/2005/8/layout/cycle2"/>
    <dgm:cxn modelId="{A87E844A-29CA-B749-B814-86E01780D963}" srcId="{0FB7709B-DF01-B843-8DDB-82B8C76D3C62}" destId="{FAD7F88C-1B78-B34E-9938-EB10AEAB6FFE}" srcOrd="5" destOrd="0" parTransId="{8ED0993C-C177-F945-987B-39C4501D4FBF}" sibTransId="{4F9F20D6-9C6F-DF42-8E92-BC399A6E9107}"/>
    <dgm:cxn modelId="{D8AFAF52-4611-1840-B3E9-8A813B48C953}" type="presOf" srcId="{1F7CC014-26F7-9A44-8C3A-14F9D468E370}" destId="{6FBA3946-B1CA-CB44-8D7F-C0164CE5C36B}" srcOrd="0" destOrd="0" presId="urn:microsoft.com/office/officeart/2005/8/layout/cycle2"/>
    <dgm:cxn modelId="{21A8475D-37DD-1849-8AEE-7FCF97BE48F9}" type="presOf" srcId="{0FB7709B-DF01-B843-8DDB-82B8C76D3C62}" destId="{FAA701B3-A34C-8640-B980-758A9706BE36}" srcOrd="0" destOrd="0" presId="urn:microsoft.com/office/officeart/2005/8/layout/cycle2"/>
    <dgm:cxn modelId="{A7C1BD84-1080-3F49-9AB9-DA0D6ECCFEF9}" type="presOf" srcId="{998FE844-CD18-D74C-BD16-AFE99C214C3F}" destId="{E5D7CE49-8F8B-7E43-9AE6-09C1B510F4C5}" srcOrd="0" destOrd="0" presId="urn:microsoft.com/office/officeart/2005/8/layout/cycle2"/>
    <dgm:cxn modelId="{C82F2488-518F-3840-9706-9CE960D07DFA}" type="presOf" srcId="{9730815A-E4AD-E049-9ED3-1B85BCC6A552}" destId="{14E35D10-CF03-9B45-AF5C-14DA1D31A36C}" srcOrd="0" destOrd="0" presId="urn:microsoft.com/office/officeart/2005/8/layout/cycle2"/>
    <dgm:cxn modelId="{DC15449F-643B-5548-92B3-833670AB25DA}" type="presOf" srcId="{F9ED0DE8-573D-9F4D-8FDE-4B0AF0D4CB3B}" destId="{9609D2F9-5758-AC46-9688-1BD9537505B5}" srcOrd="0" destOrd="0" presId="urn:microsoft.com/office/officeart/2005/8/layout/cycle2"/>
    <dgm:cxn modelId="{D7E511A7-9F5D-2E47-A841-BC88BB4022BF}" srcId="{0FB7709B-DF01-B843-8DDB-82B8C76D3C62}" destId="{69214923-C2C3-E94D-8F7C-9F071282FE40}" srcOrd="4" destOrd="0" parTransId="{3D4693D0-1138-014A-BC0F-992000A9054F}" sibTransId="{9730815A-E4AD-E049-9ED3-1B85BCC6A552}"/>
    <dgm:cxn modelId="{560C1CA8-F3ED-7F45-B7AF-5C80D68C62CC}" type="presOf" srcId="{06D8A73F-6A19-534D-BFE7-4FF55AB2F8DA}" destId="{54463D20-8E59-A54D-99AC-246B51A63279}" srcOrd="0" destOrd="0" presId="urn:microsoft.com/office/officeart/2005/8/layout/cycle2"/>
    <dgm:cxn modelId="{45C6C9A9-C493-2D45-B886-CE55B41F5512}" type="presOf" srcId="{BC61306B-308A-D847-BB1E-4EDD2B3EBF88}" destId="{1155BD2A-C83F-EA42-BCB7-5E4574EB8D74}" srcOrd="1" destOrd="0" presId="urn:microsoft.com/office/officeart/2005/8/layout/cycle2"/>
    <dgm:cxn modelId="{0BAB5EAB-4095-E84F-8DC5-7A075F309140}" type="presOf" srcId="{F9ED0DE8-573D-9F4D-8FDE-4B0AF0D4CB3B}" destId="{85EDA2B7-6352-8C40-A5B9-4FA021600822}" srcOrd="1" destOrd="0" presId="urn:microsoft.com/office/officeart/2005/8/layout/cycle2"/>
    <dgm:cxn modelId="{686D43B0-8374-9B4A-A9B7-3B6C7FDF8758}" type="presOf" srcId="{2D088010-82C4-9847-9FE5-D6A91F5E4FF3}" destId="{8AC05EB9-2F73-3840-BF2E-7FA9B956F26D}" srcOrd="0" destOrd="0" presId="urn:microsoft.com/office/officeart/2005/8/layout/cycle2"/>
    <dgm:cxn modelId="{FB3C77BD-6A68-C94C-B98B-CF1903201818}" srcId="{0FB7709B-DF01-B843-8DDB-82B8C76D3C62}" destId="{1F7CC014-26F7-9A44-8C3A-14F9D468E370}" srcOrd="2" destOrd="0" parTransId="{6A88FAE7-5A26-394F-8FF4-5F463137D487}" sibTransId="{BC61306B-308A-D847-BB1E-4EDD2B3EBF88}"/>
    <dgm:cxn modelId="{0E47B9CB-FBC9-054B-9B16-41A1EEAFF854}" type="presOf" srcId="{9730815A-E4AD-E049-9ED3-1B85BCC6A552}" destId="{3018DB27-ACBD-6A49-99E3-0676288C6506}" srcOrd="1" destOrd="0" presId="urn:microsoft.com/office/officeart/2005/8/layout/cycle2"/>
    <dgm:cxn modelId="{377708CF-F99D-DC40-9C7C-94B6FC61758E}" srcId="{0FB7709B-DF01-B843-8DDB-82B8C76D3C62}" destId="{02571174-E2C1-1642-B7BE-00DA33A6CFEB}" srcOrd="0" destOrd="0" parTransId="{E482FEFD-5958-8C4B-B878-EA146984F6AF}" sibTransId="{F9ED0DE8-573D-9F4D-8FDE-4B0AF0D4CB3B}"/>
    <dgm:cxn modelId="{1A471BD4-2073-1B46-9B27-5D3166B52BC8}" type="presOf" srcId="{4F9F20D6-9C6F-DF42-8E92-BC399A6E9107}" destId="{98F86F2C-0B5F-0543-8A6B-97F717C2C604}" srcOrd="0" destOrd="0" presId="urn:microsoft.com/office/officeart/2005/8/layout/cycle2"/>
    <dgm:cxn modelId="{C18051DE-EF2A-AB41-AC3B-57E5964040BD}" type="presOf" srcId="{69214923-C2C3-E94D-8F7C-9F071282FE40}" destId="{EEC2B3A2-7616-3249-A33B-DAC0ED75735B}" srcOrd="0" destOrd="0" presId="urn:microsoft.com/office/officeart/2005/8/layout/cycle2"/>
    <dgm:cxn modelId="{462992E2-8BAC-6747-84BD-F7EE2FF7F4EB}" type="presOf" srcId="{72CC019E-2174-2945-A8E0-2D63B1660555}" destId="{9E7F6DDE-CA1B-5E40-B425-6A3A51E2145F}" srcOrd="0" destOrd="0" presId="urn:microsoft.com/office/officeart/2005/8/layout/cycle2"/>
    <dgm:cxn modelId="{B492E2EB-AE07-6F40-862F-72EFCDEE1C3D}" type="presOf" srcId="{4F9F20D6-9C6F-DF42-8E92-BC399A6E9107}" destId="{EEC04B11-8351-7D4F-8B7A-D307F369494F}" srcOrd="1" destOrd="0" presId="urn:microsoft.com/office/officeart/2005/8/layout/cycle2"/>
    <dgm:cxn modelId="{28BA11EC-293E-F646-9203-64AC042E70BB}" srcId="{0FB7709B-DF01-B843-8DDB-82B8C76D3C62}" destId="{998FE844-CD18-D74C-BD16-AFE99C214C3F}" srcOrd="1" destOrd="0" parTransId="{24350B00-F1A0-184C-911A-427F0DFF2659}" sibTransId="{06D8A73F-6A19-534D-BFE7-4FF55AB2F8DA}"/>
    <dgm:cxn modelId="{395608FC-25B3-7A48-983A-4F8ACFCEE439}" type="presOf" srcId="{2D088010-82C4-9847-9FE5-D6A91F5E4FF3}" destId="{A4E4CD9D-A920-8A46-9F85-3427C885D649}" srcOrd="1" destOrd="0" presId="urn:microsoft.com/office/officeart/2005/8/layout/cycle2"/>
    <dgm:cxn modelId="{B2492850-E9E1-F24E-8A18-D54C9800AF50}" type="presParOf" srcId="{FAA701B3-A34C-8640-B980-758A9706BE36}" destId="{A6EA1265-4B3E-DC4B-A233-7FA563E7E05F}" srcOrd="0" destOrd="0" presId="urn:microsoft.com/office/officeart/2005/8/layout/cycle2"/>
    <dgm:cxn modelId="{E21606D3-5A84-2440-A27C-CBD42B46B9B1}" type="presParOf" srcId="{FAA701B3-A34C-8640-B980-758A9706BE36}" destId="{9609D2F9-5758-AC46-9688-1BD9537505B5}" srcOrd="1" destOrd="0" presId="urn:microsoft.com/office/officeart/2005/8/layout/cycle2"/>
    <dgm:cxn modelId="{923C6660-FCCD-DC48-8D4C-1EA9C7F19E13}" type="presParOf" srcId="{9609D2F9-5758-AC46-9688-1BD9537505B5}" destId="{85EDA2B7-6352-8C40-A5B9-4FA021600822}" srcOrd="0" destOrd="0" presId="urn:microsoft.com/office/officeart/2005/8/layout/cycle2"/>
    <dgm:cxn modelId="{5DFE95DC-124D-B94E-A70B-47149033B42D}" type="presParOf" srcId="{FAA701B3-A34C-8640-B980-758A9706BE36}" destId="{E5D7CE49-8F8B-7E43-9AE6-09C1B510F4C5}" srcOrd="2" destOrd="0" presId="urn:microsoft.com/office/officeart/2005/8/layout/cycle2"/>
    <dgm:cxn modelId="{D258C192-7669-EE42-AA1B-29AB452C69F0}" type="presParOf" srcId="{FAA701B3-A34C-8640-B980-758A9706BE36}" destId="{54463D20-8E59-A54D-99AC-246B51A63279}" srcOrd="3" destOrd="0" presId="urn:microsoft.com/office/officeart/2005/8/layout/cycle2"/>
    <dgm:cxn modelId="{FB427B8F-6A6E-5646-9553-DF96BA9EDC12}" type="presParOf" srcId="{54463D20-8E59-A54D-99AC-246B51A63279}" destId="{35C2EC02-5758-944C-80EC-015345371590}" srcOrd="0" destOrd="0" presId="urn:microsoft.com/office/officeart/2005/8/layout/cycle2"/>
    <dgm:cxn modelId="{C62353CF-128C-9D4C-AC98-F0B97F1A2264}" type="presParOf" srcId="{FAA701B3-A34C-8640-B980-758A9706BE36}" destId="{6FBA3946-B1CA-CB44-8D7F-C0164CE5C36B}" srcOrd="4" destOrd="0" presId="urn:microsoft.com/office/officeart/2005/8/layout/cycle2"/>
    <dgm:cxn modelId="{FEF4EDF2-34AB-5147-947A-4509CAAFACC4}" type="presParOf" srcId="{FAA701B3-A34C-8640-B980-758A9706BE36}" destId="{EA61C6FC-1AF9-0244-825C-3CD15B6106B9}" srcOrd="5" destOrd="0" presId="urn:microsoft.com/office/officeart/2005/8/layout/cycle2"/>
    <dgm:cxn modelId="{6D66F498-048B-324C-B77D-725C18671228}" type="presParOf" srcId="{EA61C6FC-1AF9-0244-825C-3CD15B6106B9}" destId="{1155BD2A-C83F-EA42-BCB7-5E4574EB8D74}" srcOrd="0" destOrd="0" presId="urn:microsoft.com/office/officeart/2005/8/layout/cycle2"/>
    <dgm:cxn modelId="{0D336476-8150-E740-A2F4-90E7FF5DAC66}" type="presParOf" srcId="{FAA701B3-A34C-8640-B980-758A9706BE36}" destId="{9E7F6DDE-CA1B-5E40-B425-6A3A51E2145F}" srcOrd="6" destOrd="0" presId="urn:microsoft.com/office/officeart/2005/8/layout/cycle2"/>
    <dgm:cxn modelId="{263AE8C8-EC67-D243-A45A-B0CAD7C51C7A}" type="presParOf" srcId="{FAA701B3-A34C-8640-B980-758A9706BE36}" destId="{8AC05EB9-2F73-3840-BF2E-7FA9B956F26D}" srcOrd="7" destOrd="0" presId="urn:microsoft.com/office/officeart/2005/8/layout/cycle2"/>
    <dgm:cxn modelId="{D7FE2BF6-0101-DA4C-A07E-7889226769F0}" type="presParOf" srcId="{8AC05EB9-2F73-3840-BF2E-7FA9B956F26D}" destId="{A4E4CD9D-A920-8A46-9F85-3427C885D649}" srcOrd="0" destOrd="0" presId="urn:microsoft.com/office/officeart/2005/8/layout/cycle2"/>
    <dgm:cxn modelId="{314DF504-2FF8-8043-96EC-B4F6FCED7108}" type="presParOf" srcId="{FAA701B3-A34C-8640-B980-758A9706BE36}" destId="{EEC2B3A2-7616-3249-A33B-DAC0ED75735B}" srcOrd="8" destOrd="0" presId="urn:microsoft.com/office/officeart/2005/8/layout/cycle2"/>
    <dgm:cxn modelId="{2AF5093B-0130-4249-A0AE-FD4EEC7B848D}" type="presParOf" srcId="{FAA701B3-A34C-8640-B980-758A9706BE36}" destId="{14E35D10-CF03-9B45-AF5C-14DA1D31A36C}" srcOrd="9" destOrd="0" presId="urn:microsoft.com/office/officeart/2005/8/layout/cycle2"/>
    <dgm:cxn modelId="{094D7476-8982-3B41-BCE6-C1144CD7DF33}" type="presParOf" srcId="{14E35D10-CF03-9B45-AF5C-14DA1D31A36C}" destId="{3018DB27-ACBD-6A49-99E3-0676288C6506}" srcOrd="0" destOrd="0" presId="urn:microsoft.com/office/officeart/2005/8/layout/cycle2"/>
    <dgm:cxn modelId="{2521C88E-EDB1-5041-88CF-46AC52D7FB7E}" type="presParOf" srcId="{FAA701B3-A34C-8640-B980-758A9706BE36}" destId="{A433AD1C-55E2-3849-AFFD-3DA6E6861121}" srcOrd="10" destOrd="0" presId="urn:microsoft.com/office/officeart/2005/8/layout/cycle2"/>
    <dgm:cxn modelId="{3BC671C3-EC35-904D-BF60-9674B83E986F}" type="presParOf" srcId="{FAA701B3-A34C-8640-B980-758A9706BE36}" destId="{98F86F2C-0B5F-0543-8A6B-97F717C2C604}" srcOrd="11" destOrd="0" presId="urn:microsoft.com/office/officeart/2005/8/layout/cycle2"/>
    <dgm:cxn modelId="{380ACFF1-EE36-A240-B62B-00C1B9FA58C1}" type="presParOf" srcId="{98F86F2C-0B5F-0543-8A6B-97F717C2C604}" destId="{EEC04B11-8351-7D4F-8B7A-D307F36949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97BE0-1DAE-2A45-879E-E81837C3C3AE}">
      <dsp:nvSpPr>
        <dsp:cNvPr id="0" name=""/>
        <dsp:cNvSpPr/>
      </dsp:nvSpPr>
      <dsp:spPr>
        <a:xfrm>
          <a:off x="1001077" y="42425"/>
          <a:ext cx="2036445" cy="203644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Computer Science</a:t>
          </a:r>
        </a:p>
      </dsp:txBody>
      <dsp:txXfrm>
        <a:off x="1272603" y="398803"/>
        <a:ext cx="1493393" cy="916400"/>
      </dsp:txXfrm>
    </dsp:sp>
    <dsp:sp modelId="{71FB24FD-C947-5943-9518-A9168774AEA2}">
      <dsp:nvSpPr>
        <dsp:cNvPr id="0" name=""/>
        <dsp:cNvSpPr/>
      </dsp:nvSpPr>
      <dsp:spPr>
        <a:xfrm>
          <a:off x="1735894" y="1315204"/>
          <a:ext cx="2036445" cy="203644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Biology</a:t>
          </a:r>
        </a:p>
      </dsp:txBody>
      <dsp:txXfrm>
        <a:off x="2358707" y="1841285"/>
        <a:ext cx="1221867" cy="1120044"/>
      </dsp:txXfrm>
    </dsp:sp>
    <dsp:sp modelId="{FE88B886-1499-1049-BD06-C174D664B20E}">
      <dsp:nvSpPr>
        <dsp:cNvPr id="0" name=""/>
        <dsp:cNvSpPr/>
      </dsp:nvSpPr>
      <dsp:spPr>
        <a:xfrm>
          <a:off x="266260" y="1315204"/>
          <a:ext cx="2036445" cy="203644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Mathematics</a:t>
          </a:r>
        </a:p>
      </dsp:txBody>
      <dsp:txXfrm>
        <a:off x="458025" y="1841285"/>
        <a:ext cx="1221867" cy="11200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97BE0-1DAE-2A45-879E-E81837C3C3AE}">
      <dsp:nvSpPr>
        <dsp:cNvPr id="0" name=""/>
        <dsp:cNvSpPr/>
      </dsp:nvSpPr>
      <dsp:spPr>
        <a:xfrm>
          <a:off x="1001077" y="42425"/>
          <a:ext cx="2036445" cy="203644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Computer Science</a:t>
          </a:r>
        </a:p>
      </dsp:txBody>
      <dsp:txXfrm>
        <a:off x="1272603" y="398803"/>
        <a:ext cx="1493393" cy="916400"/>
      </dsp:txXfrm>
    </dsp:sp>
    <dsp:sp modelId="{71FB24FD-C947-5943-9518-A9168774AEA2}">
      <dsp:nvSpPr>
        <dsp:cNvPr id="0" name=""/>
        <dsp:cNvSpPr/>
      </dsp:nvSpPr>
      <dsp:spPr>
        <a:xfrm>
          <a:off x="1735894" y="1315204"/>
          <a:ext cx="2036445" cy="203644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Biology</a:t>
          </a:r>
        </a:p>
      </dsp:txBody>
      <dsp:txXfrm>
        <a:off x="2358707" y="1841285"/>
        <a:ext cx="1221867" cy="1120044"/>
      </dsp:txXfrm>
    </dsp:sp>
    <dsp:sp modelId="{FE88B886-1499-1049-BD06-C174D664B20E}">
      <dsp:nvSpPr>
        <dsp:cNvPr id="0" name=""/>
        <dsp:cNvSpPr/>
      </dsp:nvSpPr>
      <dsp:spPr>
        <a:xfrm>
          <a:off x="266260" y="1315204"/>
          <a:ext cx="2036445" cy="203644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Mathematics</a:t>
          </a:r>
        </a:p>
      </dsp:txBody>
      <dsp:txXfrm>
        <a:off x="458025" y="1841285"/>
        <a:ext cx="1221867" cy="11200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A1265-4B3E-DC4B-A233-7FA563E7E05F}">
      <dsp:nvSpPr>
        <dsp:cNvPr id="0" name=""/>
        <dsp:cNvSpPr/>
      </dsp:nvSpPr>
      <dsp:spPr>
        <a:xfrm>
          <a:off x="1595325" y="992"/>
          <a:ext cx="847948" cy="8479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latin typeface="Calibri"/>
              <a:ea typeface="+mn-ea"/>
              <a:cs typeface="+mn-cs"/>
            </a:rPr>
            <a:t>RNA</a:t>
          </a:r>
          <a:endParaRPr lang="en-GB" sz="1000" kern="1200" dirty="0">
            <a:latin typeface="Calibri"/>
            <a:ea typeface="+mn-ea"/>
            <a:cs typeface="+mn-cs"/>
          </a:endParaRPr>
        </a:p>
      </dsp:txBody>
      <dsp:txXfrm>
        <a:off x="1719504" y="125171"/>
        <a:ext cx="599590" cy="599590"/>
      </dsp:txXfrm>
    </dsp:sp>
    <dsp:sp modelId="{9609D2F9-5758-AC46-9688-1BD9537505B5}">
      <dsp:nvSpPr>
        <dsp:cNvPr id="0" name=""/>
        <dsp:cNvSpPr/>
      </dsp:nvSpPr>
      <dsp:spPr>
        <a:xfrm rot="1800000">
          <a:off x="2452220" y="596712"/>
          <a:ext cx="224785" cy="286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2456737" y="637089"/>
        <a:ext cx="157350" cy="171710"/>
      </dsp:txXfrm>
    </dsp:sp>
    <dsp:sp modelId="{E5D7CE49-8F8B-7E43-9AE6-09C1B510F4C5}">
      <dsp:nvSpPr>
        <dsp:cNvPr id="0" name=""/>
        <dsp:cNvSpPr/>
      </dsp:nvSpPr>
      <dsp:spPr>
        <a:xfrm>
          <a:off x="2696971" y="637027"/>
          <a:ext cx="847948" cy="847948"/>
        </a:xfrm>
        <a:prstGeom prst="ellipse">
          <a:avLst/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Protein</a:t>
          </a:r>
        </a:p>
      </dsp:txBody>
      <dsp:txXfrm>
        <a:off x="2821150" y="761206"/>
        <a:ext cx="599590" cy="599590"/>
      </dsp:txXfrm>
    </dsp:sp>
    <dsp:sp modelId="{54463D20-8E59-A54D-99AC-246B51A63279}">
      <dsp:nvSpPr>
        <dsp:cNvPr id="0" name=""/>
        <dsp:cNvSpPr/>
      </dsp:nvSpPr>
      <dsp:spPr>
        <a:xfrm rot="5400000">
          <a:off x="3008553" y="1547584"/>
          <a:ext cx="224785" cy="286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3042271" y="1571103"/>
        <a:ext cx="157350" cy="171710"/>
      </dsp:txXfrm>
    </dsp:sp>
    <dsp:sp modelId="{6FBA3946-B1CA-CB44-8D7F-C0164CE5C36B}">
      <dsp:nvSpPr>
        <dsp:cNvPr id="0" name=""/>
        <dsp:cNvSpPr/>
      </dsp:nvSpPr>
      <dsp:spPr>
        <a:xfrm>
          <a:off x="2696971" y="1909098"/>
          <a:ext cx="847948" cy="847948"/>
        </a:xfrm>
        <a:prstGeom prst="ellipse">
          <a:avLst/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Phenotype</a:t>
          </a:r>
        </a:p>
      </dsp:txBody>
      <dsp:txXfrm>
        <a:off x="2821150" y="2033277"/>
        <a:ext cx="599590" cy="599590"/>
      </dsp:txXfrm>
    </dsp:sp>
    <dsp:sp modelId="{EA61C6FC-1AF9-0244-825C-3CD15B6106B9}">
      <dsp:nvSpPr>
        <dsp:cNvPr id="0" name=""/>
        <dsp:cNvSpPr/>
      </dsp:nvSpPr>
      <dsp:spPr>
        <a:xfrm rot="9000000">
          <a:off x="2463239" y="2504818"/>
          <a:ext cx="224785" cy="286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10800000">
        <a:off x="2526157" y="2545195"/>
        <a:ext cx="157350" cy="171710"/>
      </dsp:txXfrm>
    </dsp:sp>
    <dsp:sp modelId="{9E7F6DDE-CA1B-5E40-B425-6A3A51E2145F}">
      <dsp:nvSpPr>
        <dsp:cNvPr id="0" name=""/>
        <dsp:cNvSpPr/>
      </dsp:nvSpPr>
      <dsp:spPr>
        <a:xfrm>
          <a:off x="1595325" y="2545134"/>
          <a:ext cx="847948" cy="847948"/>
        </a:xfrm>
        <a:prstGeom prst="ellipse">
          <a:avLst/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Selection</a:t>
          </a:r>
        </a:p>
      </dsp:txBody>
      <dsp:txXfrm>
        <a:off x="1719504" y="2669313"/>
        <a:ext cx="599590" cy="599590"/>
      </dsp:txXfrm>
    </dsp:sp>
    <dsp:sp modelId="{8AC05EB9-2F73-3840-BF2E-7FA9B956F26D}">
      <dsp:nvSpPr>
        <dsp:cNvPr id="0" name=""/>
        <dsp:cNvSpPr/>
      </dsp:nvSpPr>
      <dsp:spPr>
        <a:xfrm rot="12600000">
          <a:off x="1361594" y="2511180"/>
          <a:ext cx="224785" cy="286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10800000">
        <a:off x="1424512" y="2585275"/>
        <a:ext cx="157350" cy="171710"/>
      </dsp:txXfrm>
    </dsp:sp>
    <dsp:sp modelId="{EEC2B3A2-7616-3249-A33B-DAC0ED75735B}">
      <dsp:nvSpPr>
        <dsp:cNvPr id="0" name=""/>
        <dsp:cNvSpPr/>
      </dsp:nvSpPr>
      <dsp:spPr>
        <a:xfrm>
          <a:off x="493680" y="1909098"/>
          <a:ext cx="847948" cy="847948"/>
        </a:xfrm>
        <a:prstGeom prst="ellipse">
          <a:avLst/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Evolution</a:t>
          </a:r>
        </a:p>
      </dsp:txBody>
      <dsp:txXfrm>
        <a:off x="617859" y="2033277"/>
        <a:ext cx="599590" cy="599590"/>
      </dsp:txXfrm>
    </dsp:sp>
    <dsp:sp modelId="{14E35D10-CF03-9B45-AF5C-14DA1D31A36C}">
      <dsp:nvSpPr>
        <dsp:cNvPr id="0" name=""/>
        <dsp:cNvSpPr/>
      </dsp:nvSpPr>
      <dsp:spPr>
        <a:xfrm rot="16200000">
          <a:off x="805261" y="1560308"/>
          <a:ext cx="224785" cy="286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838979" y="1651262"/>
        <a:ext cx="157350" cy="171710"/>
      </dsp:txXfrm>
    </dsp:sp>
    <dsp:sp modelId="{A433AD1C-55E2-3849-AFFD-3DA6E6861121}">
      <dsp:nvSpPr>
        <dsp:cNvPr id="0" name=""/>
        <dsp:cNvSpPr/>
      </dsp:nvSpPr>
      <dsp:spPr>
        <a:xfrm>
          <a:off x="493680" y="637027"/>
          <a:ext cx="847948" cy="847948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DNA</a:t>
          </a:r>
        </a:p>
      </dsp:txBody>
      <dsp:txXfrm>
        <a:off x="617859" y="761206"/>
        <a:ext cx="599590" cy="599590"/>
      </dsp:txXfrm>
    </dsp:sp>
    <dsp:sp modelId="{98F86F2C-0B5F-0543-8A6B-97F717C2C604}">
      <dsp:nvSpPr>
        <dsp:cNvPr id="0" name=""/>
        <dsp:cNvSpPr/>
      </dsp:nvSpPr>
      <dsp:spPr>
        <a:xfrm rot="19800000">
          <a:off x="1350575" y="603073"/>
          <a:ext cx="224785" cy="286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1355092" y="677168"/>
        <a:ext cx="157350" cy="171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27D07-D896-914E-94E9-B005F8991BB8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D59CE-F540-AE4F-AD8B-D2E23C5BF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7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D59CE-F540-AE4F-AD8B-D2E23C5BF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7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D59CE-F540-AE4F-AD8B-D2E23C5BFB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9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3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2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5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6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1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8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4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0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5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8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8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400E-4B41-6B44-9C66-FDAFA42533A3}" type="datetimeFigureOut">
              <a:rPr lang="en-US" smtClean="0"/>
              <a:t>9/12/25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0E4-1D71-0049-AC81-907CB81A64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4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909" y="1905921"/>
            <a:ext cx="72815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A6CE39"/>
                </a:solidFill>
                <a:latin typeface="+mj-lt"/>
              </a:rPr>
              <a:t>What is bioinformatics? Overview and Applications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12 September 2015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b="1" dirty="0">
                <a:solidFill>
                  <a:srgbClr val="A6CE39"/>
                </a:solidFill>
                <a:latin typeface="+mj-lt"/>
              </a:rPr>
              <a:t>Dr Aquillah Kanzi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0749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C9D7D-3131-6A8B-D66C-13F1AA60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640ED9-EAE8-1FF3-0413-313FE4997BF3}"/>
              </a:ext>
            </a:extLst>
          </p:cNvPr>
          <p:cNvSpPr txBox="1"/>
          <p:nvPr/>
        </p:nvSpPr>
        <p:spPr>
          <a:xfrm>
            <a:off x="379192" y="523043"/>
            <a:ext cx="44976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Central Paradigm of Bioinformatics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BBEB41-833E-044B-8AF2-453B309906B5}"/>
              </a:ext>
            </a:extLst>
          </p:cNvPr>
          <p:cNvGrpSpPr/>
          <p:nvPr/>
        </p:nvGrpSpPr>
        <p:grpSpPr>
          <a:xfrm>
            <a:off x="374958" y="1490808"/>
            <a:ext cx="1667275" cy="2370401"/>
            <a:chOff x="374958" y="1490808"/>
            <a:chExt cx="1667275" cy="23704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C785D4-51D3-7D14-B7E7-158B0206BB7E}"/>
                </a:ext>
              </a:extLst>
            </p:cNvPr>
            <p:cNvGrpSpPr/>
            <p:nvPr/>
          </p:nvGrpSpPr>
          <p:grpSpPr>
            <a:xfrm>
              <a:off x="374958" y="1490808"/>
              <a:ext cx="1447389" cy="2370401"/>
              <a:chOff x="932488" y="1462543"/>
              <a:chExt cx="1447389" cy="237040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FA5BA6-D985-A7ED-AD52-B35792CE699C}"/>
                  </a:ext>
                </a:extLst>
              </p:cNvPr>
              <p:cNvSpPr txBox="1"/>
              <p:nvPr/>
            </p:nvSpPr>
            <p:spPr>
              <a:xfrm>
                <a:off x="932488" y="1462543"/>
                <a:ext cx="14473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Genetic information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8316C6D-9B9B-EAD8-3413-A306882D6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66709"/>
              <a:stretch/>
            </p:blipFill>
            <p:spPr>
              <a:xfrm>
                <a:off x="1118532" y="2225140"/>
                <a:ext cx="991755" cy="551878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AFD3397-7C7A-E81C-D37F-27E9CED1B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531" y="2835179"/>
                <a:ext cx="991755" cy="99776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EA0C2F4-73CF-6575-D59A-465E3DCF3567}"/>
                </a:ext>
              </a:extLst>
            </p:cNvPr>
            <p:cNvSpPr/>
            <p:nvPr/>
          </p:nvSpPr>
          <p:spPr>
            <a:xfrm>
              <a:off x="1757097" y="3032293"/>
              <a:ext cx="285136" cy="353961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DC3EC3-9E7F-3C41-1B24-9F14184F28DA}"/>
              </a:ext>
            </a:extLst>
          </p:cNvPr>
          <p:cNvGrpSpPr/>
          <p:nvPr/>
        </p:nvGrpSpPr>
        <p:grpSpPr>
          <a:xfrm>
            <a:off x="2377440" y="1490808"/>
            <a:ext cx="1950727" cy="2340334"/>
            <a:chOff x="2266487" y="1483439"/>
            <a:chExt cx="1950727" cy="23403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233E109-1C8B-D97C-DE3F-303381059A3C}"/>
                </a:ext>
              </a:extLst>
            </p:cNvPr>
            <p:cNvGrpSpPr/>
            <p:nvPr/>
          </p:nvGrpSpPr>
          <p:grpSpPr>
            <a:xfrm>
              <a:off x="2266487" y="1483439"/>
              <a:ext cx="1537648" cy="2340334"/>
              <a:chOff x="2854558" y="1483439"/>
              <a:chExt cx="1537648" cy="234033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6D85E2-A16C-E069-6A7D-FCD67234F018}"/>
                  </a:ext>
                </a:extLst>
              </p:cNvPr>
              <p:cNvSpPr txBox="1"/>
              <p:nvPr/>
            </p:nvSpPr>
            <p:spPr>
              <a:xfrm>
                <a:off x="2962685" y="1483439"/>
                <a:ext cx="13616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Molecular Structure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BF0BE11-A5E2-9224-4EAC-D27282F33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4558" y="2358315"/>
                <a:ext cx="1537648" cy="1465458"/>
              </a:xfrm>
              <a:prstGeom prst="rect">
                <a:avLst/>
              </a:prstGeom>
            </p:spPr>
          </p:pic>
        </p:grp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A19DAC2-BEC3-4B0E-D126-890C2BD85389}"/>
                </a:ext>
              </a:extLst>
            </p:cNvPr>
            <p:cNvSpPr/>
            <p:nvPr/>
          </p:nvSpPr>
          <p:spPr>
            <a:xfrm>
              <a:off x="3932078" y="3013943"/>
              <a:ext cx="285136" cy="353961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5B9115-43A1-F7BF-E949-F2EF4ED898E1}"/>
              </a:ext>
            </a:extLst>
          </p:cNvPr>
          <p:cNvGrpSpPr/>
          <p:nvPr/>
        </p:nvGrpSpPr>
        <p:grpSpPr>
          <a:xfrm>
            <a:off x="6292590" y="1490808"/>
            <a:ext cx="2382080" cy="2245633"/>
            <a:chOff x="6576127" y="1483439"/>
            <a:chExt cx="2382080" cy="22456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F61D3-2DE4-EA3D-4674-D63490D67CA1}"/>
                </a:ext>
              </a:extLst>
            </p:cNvPr>
            <p:cNvSpPr txBox="1"/>
            <p:nvPr/>
          </p:nvSpPr>
          <p:spPr>
            <a:xfrm>
              <a:off x="7050546" y="1483439"/>
              <a:ext cx="1257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Phenotype</a:t>
              </a:r>
            </a:p>
          </p:txBody>
        </p:sp>
        <p:pic>
          <p:nvPicPr>
            <p:cNvPr id="16" name="Picture 15" descr="A diagram of different types of virus&#10;&#10;AI-generated content may be incorrect.">
              <a:extLst>
                <a:ext uri="{FF2B5EF4-FFF2-40B4-BE49-F238E27FC236}">
                  <a16:creationId xmlns:a16="http://schemas.microsoft.com/office/drawing/2014/main" id="{96EF850D-9AAE-3851-5641-FC1CE75A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4728"/>
            <a:stretch/>
          </p:blipFill>
          <p:spPr>
            <a:xfrm>
              <a:off x="6576127" y="2374916"/>
              <a:ext cx="2382080" cy="135415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3130B3-0FBA-EE7C-B7FC-2838854341BF}"/>
              </a:ext>
            </a:extLst>
          </p:cNvPr>
          <p:cNvGrpSpPr/>
          <p:nvPr/>
        </p:nvGrpSpPr>
        <p:grpSpPr>
          <a:xfrm>
            <a:off x="4337883" y="1490808"/>
            <a:ext cx="1782061" cy="2370401"/>
            <a:chOff x="4381948" y="1490808"/>
            <a:chExt cx="1782061" cy="237040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055951-8116-265D-C62C-BC2739CAC28A}"/>
                </a:ext>
              </a:extLst>
            </p:cNvPr>
            <p:cNvGrpSpPr/>
            <p:nvPr/>
          </p:nvGrpSpPr>
          <p:grpSpPr>
            <a:xfrm>
              <a:off x="4381948" y="1490808"/>
              <a:ext cx="1459777" cy="2370401"/>
              <a:chOff x="5020191" y="1490808"/>
              <a:chExt cx="1459777" cy="237040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78C9B2-F3B8-1898-0D4B-90236A3A9A1D}"/>
                  </a:ext>
                </a:extLst>
              </p:cNvPr>
              <p:cNvSpPr txBox="1"/>
              <p:nvPr/>
            </p:nvSpPr>
            <p:spPr>
              <a:xfrm>
                <a:off x="5032579" y="1490808"/>
                <a:ext cx="14473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Biochemical function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E95344E-CC10-7A15-7D73-F799826C6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0191" y="2253405"/>
                <a:ext cx="1368344" cy="1607804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171AD9E4-D9DC-0406-4AE1-56D7BBEEFFD6}"/>
                </a:ext>
              </a:extLst>
            </p:cNvPr>
            <p:cNvSpPr/>
            <p:nvPr/>
          </p:nvSpPr>
          <p:spPr>
            <a:xfrm>
              <a:off x="5878873" y="3008366"/>
              <a:ext cx="285136" cy="353961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045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C9D7D-3131-6A8B-D66C-13F1AA60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640ED9-EAE8-1FF3-0413-313FE4997BF3}"/>
              </a:ext>
            </a:extLst>
          </p:cNvPr>
          <p:cNvSpPr txBox="1"/>
          <p:nvPr/>
        </p:nvSpPr>
        <p:spPr>
          <a:xfrm>
            <a:off x="379192" y="523043"/>
            <a:ext cx="44976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Central Paradigm of Bioinformatics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9F395E-B3C2-010E-F449-9A599B790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31269"/>
              </p:ext>
            </p:extLst>
          </p:nvPr>
        </p:nvGraphicFramePr>
        <p:xfrm>
          <a:off x="889348" y="1243330"/>
          <a:ext cx="7365304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068">
                  <a:extLst>
                    <a:ext uri="{9D8B030D-6E8A-4147-A177-3AD203B41FA5}">
                      <a16:colId xmlns:a16="http://schemas.microsoft.com/office/drawing/2014/main" val="167847523"/>
                    </a:ext>
                  </a:extLst>
                </a:gridCol>
                <a:gridCol w="2661781">
                  <a:extLst>
                    <a:ext uri="{9D8B030D-6E8A-4147-A177-3AD203B41FA5}">
                      <a16:colId xmlns:a16="http://schemas.microsoft.com/office/drawing/2014/main" val="400652640"/>
                    </a:ext>
                  </a:extLst>
                </a:gridCol>
                <a:gridCol w="3106455">
                  <a:extLst>
                    <a:ext uri="{9D8B030D-6E8A-4147-A177-3AD203B41FA5}">
                      <a16:colId xmlns:a16="http://schemas.microsoft.com/office/drawing/2014/main" val="2264331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b="1" dirty="0"/>
                        <a:t>Level</a:t>
                      </a:r>
                      <a:endParaRPr lang="en-Z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b="1"/>
                        <a:t>Molecular Biology</a:t>
                      </a:r>
                      <a:endParaRPr lang="en-ZA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b="1" dirty="0"/>
                        <a:t>Bioinformatics Role</a:t>
                      </a:r>
                      <a:endParaRPr lang="en-Z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66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/>
                        <a:t>Genetic material, genome sequences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/>
                        <a:t>Genome assembly, annotation, variant calling, </a:t>
                      </a:r>
                      <a:r>
                        <a:rPr lang="en-ZA" sz="1400" dirty="0" err="1"/>
                        <a:t>phylogenomics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40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/>
                        <a:t>Transcription, gene expression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/>
                        <a:t>Transcriptomics (RNA-</a:t>
                      </a:r>
                      <a:r>
                        <a:rPr lang="en-ZA" sz="1400" dirty="0" err="1"/>
                        <a:t>Seq</a:t>
                      </a:r>
                      <a:r>
                        <a:rPr lang="en-ZA" sz="1400" dirty="0"/>
                        <a:t>), splicing analysis, expression quantification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738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/>
                        <a:t>Translation, structure, and function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/>
                        <a:t>Proteomics, structural bioinformatics, protein-protein interaction networks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94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/>
                        <a:t>Observable traits and biological outcomes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400" dirty="0"/>
                        <a:t>Systems biology, pathway analysis, genotype-phenotype association, machine learning models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060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03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5997E-541F-DBDD-B19D-817B8EB1D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E8C3B-CD3D-1454-8E8E-2A26DA3F6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97" y="1351825"/>
            <a:ext cx="4354681" cy="2439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A) Sequencing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800" dirty="0"/>
              <a:t>DNA/RNA sequencing technologies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500" dirty="0"/>
              <a:t>Next-generation sequencing (NGS) – Illumina, </a:t>
            </a:r>
            <a:r>
              <a:rPr lang="en-ZA" sz="1500" dirty="0" err="1"/>
              <a:t>IonTorrent</a:t>
            </a:r>
            <a:r>
              <a:rPr lang="en-ZA" sz="1500" dirty="0"/>
              <a:t>, MGI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500" dirty="0"/>
              <a:t>Single molecule sequencing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800" dirty="0"/>
              <a:t>Single-molecule sequencing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500" dirty="0"/>
              <a:t>PacBio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500" dirty="0"/>
              <a:t>Oxford Nanopore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E5EF5-1E49-2EA5-8CA2-E0C4F1D49E94}"/>
              </a:ext>
            </a:extLst>
          </p:cNvPr>
          <p:cNvSpPr txBox="1"/>
          <p:nvPr/>
        </p:nvSpPr>
        <p:spPr>
          <a:xfrm>
            <a:off x="379192" y="523043"/>
            <a:ext cx="47570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Sequencing Technologies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DECBC85-A685-C5E5-BDCE-2C201462803D}"/>
              </a:ext>
            </a:extLst>
          </p:cNvPr>
          <p:cNvSpPr txBox="1">
            <a:spLocks/>
          </p:cNvSpPr>
          <p:nvPr/>
        </p:nvSpPr>
        <p:spPr>
          <a:xfrm>
            <a:off x="4335294" y="1225985"/>
            <a:ext cx="3550596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lphaUcParenR"/>
            </a:pPr>
            <a:endParaRPr lang="en-ZA" sz="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8F23E1-547F-BD30-4627-9710361B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25" y="1350825"/>
            <a:ext cx="2701387" cy="865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5313E-F366-719D-FDA6-98195A373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67" y="2179101"/>
            <a:ext cx="1789889" cy="685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54A4D-28B1-EA4F-5DAB-C776BDC0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588" y="2416973"/>
            <a:ext cx="2041407" cy="711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03F974-C21C-0519-2905-FE85C6BDB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27" y="2994576"/>
            <a:ext cx="1581488" cy="669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BCFB3-5389-3960-9B75-AAA01E662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514" y="3185733"/>
            <a:ext cx="2598155" cy="8426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973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5997E-541F-DBDD-B19D-817B8EB1D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9E5EF5-1E49-2EA5-8CA2-E0C4F1D49E94}"/>
              </a:ext>
            </a:extLst>
          </p:cNvPr>
          <p:cNvSpPr txBox="1"/>
          <p:nvPr/>
        </p:nvSpPr>
        <p:spPr>
          <a:xfrm>
            <a:off x="379192" y="523043"/>
            <a:ext cx="47570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Sequencing Technologies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DECBC85-A685-C5E5-BDCE-2C201462803D}"/>
              </a:ext>
            </a:extLst>
          </p:cNvPr>
          <p:cNvSpPr txBox="1">
            <a:spLocks/>
          </p:cNvSpPr>
          <p:nvPr/>
        </p:nvSpPr>
        <p:spPr>
          <a:xfrm>
            <a:off x="4335294" y="1225985"/>
            <a:ext cx="3550596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lphaUcParenR"/>
            </a:pPr>
            <a:endParaRPr lang="en-ZA" sz="15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0A86AE-5A06-5356-79F2-B2AF57227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204070"/>
              </p:ext>
            </p:extLst>
          </p:nvPr>
        </p:nvGraphicFramePr>
        <p:xfrm>
          <a:off x="1524000" y="1243330"/>
          <a:ext cx="60960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2082">
                  <a:extLst>
                    <a:ext uri="{9D8B030D-6E8A-4147-A177-3AD203B41FA5}">
                      <a16:colId xmlns:a16="http://schemas.microsoft.com/office/drawing/2014/main" val="2495683692"/>
                    </a:ext>
                  </a:extLst>
                </a:gridCol>
                <a:gridCol w="2179529">
                  <a:extLst>
                    <a:ext uri="{9D8B030D-6E8A-4147-A177-3AD203B41FA5}">
                      <a16:colId xmlns:a16="http://schemas.microsoft.com/office/drawing/2014/main" val="2557144825"/>
                    </a:ext>
                  </a:extLst>
                </a:gridCol>
                <a:gridCol w="2074389">
                  <a:extLst>
                    <a:ext uri="{9D8B030D-6E8A-4147-A177-3AD203B41FA5}">
                      <a16:colId xmlns:a16="http://schemas.microsoft.com/office/drawing/2014/main" val="3797670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ZA" b="1" dirty="0"/>
                        <a:t>Feature</a:t>
                      </a:r>
                      <a:endParaRPr lang="en-Z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Long-Read Sequencing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dirty="0"/>
                        <a:t>Short-Read Sequencing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38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Read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Thousands–millions of bases → </a:t>
                      </a:r>
                      <a:r>
                        <a:rPr lang="en-ZA" sz="1200" b="1" dirty="0"/>
                        <a:t>covers entire genes/regions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100–300 bases → </a:t>
                      </a:r>
                      <a:r>
                        <a:rPr lang="en-ZA" sz="1200" b="1" dirty="0"/>
                        <a:t>high accuracy per 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3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dirty="0"/>
                        <a:t>Genome Assembly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Near-complete, contiguous assemblies → </a:t>
                      </a:r>
                      <a:r>
                        <a:rPr lang="en-ZA" sz="1200" b="1" dirty="0"/>
                        <a:t>fewer gaps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Fragmented assemblies → </a:t>
                      </a:r>
                      <a:r>
                        <a:rPr lang="en-ZA" sz="1200" b="1" dirty="0"/>
                        <a:t>lower cost, faster runs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142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dirty="0"/>
                        <a:t>Structural Variants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Detects large variants &amp; repeats → </a:t>
                      </a:r>
                      <a:r>
                        <a:rPr lang="en-ZA" sz="1200" b="1" dirty="0"/>
                        <a:t>better for complex genomes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Limited detection → </a:t>
                      </a:r>
                      <a:r>
                        <a:rPr lang="en-ZA" sz="1200" b="1" dirty="0"/>
                        <a:t>better for small variants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58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dirty="0"/>
                        <a:t>Transcript Resolution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Full-length transcripts → </a:t>
                      </a:r>
                      <a:r>
                        <a:rPr lang="en-ZA" sz="1200" b="1" dirty="0"/>
                        <a:t>accurate isoform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Partial transcripts → </a:t>
                      </a:r>
                      <a:r>
                        <a:rPr lang="en-ZA" sz="1200" b="1" dirty="0"/>
                        <a:t>good for expression counts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821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200" dirty="0"/>
                        <a:t>Haplotype Phasing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Direct haplotype resolution → </a:t>
                      </a:r>
                      <a:r>
                        <a:rPr lang="en-ZA" sz="1200" b="1" dirty="0"/>
                        <a:t>better genetic insights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200" dirty="0"/>
                        <a:t>Requires inference → </a:t>
                      </a:r>
                      <a:r>
                        <a:rPr lang="en-ZA" sz="1200" b="1" dirty="0"/>
                        <a:t>simpler data analysis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3460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27FEF1A-5277-44A8-B635-F797991C6D23}"/>
              </a:ext>
            </a:extLst>
          </p:cNvPr>
          <p:cNvSpPr txBox="1"/>
          <p:nvPr/>
        </p:nvSpPr>
        <p:spPr>
          <a:xfrm>
            <a:off x="1446755" y="4075647"/>
            <a:ext cx="7114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🙋🏾 Which sequencing technology fits your genomic surveillance needs and why?</a:t>
            </a:r>
          </a:p>
        </p:txBody>
      </p:sp>
    </p:spTree>
    <p:extLst>
      <p:ext uri="{BB962C8B-B14F-4D97-AF65-F5344CB8AC3E}">
        <p14:creationId xmlns:p14="http://schemas.microsoft.com/office/powerpoint/2010/main" val="4158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6391-294A-56D9-AD7A-871DB44B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7A017-6D18-FFDA-D41A-EAB4ADEB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53" y="1483226"/>
            <a:ext cx="4813451" cy="2398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1900" b="1" dirty="0"/>
              <a:t>A) </a:t>
            </a:r>
            <a:r>
              <a:rPr lang="en-ZA" sz="1800" b="1" dirty="0"/>
              <a:t>Genomics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300" dirty="0"/>
              <a:t>Comparative genomics – genome relatedness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300" dirty="0"/>
              <a:t>Transcriptomics - Gene expression profiles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300" dirty="0"/>
              <a:t>Structural genomics - Molecular modelling</a:t>
            </a:r>
          </a:p>
          <a:p>
            <a:pPr marL="342900" lvl="1" indent="0">
              <a:buNone/>
            </a:pPr>
            <a:endParaRPr lang="en-ZA" sz="1800" b="1" dirty="0"/>
          </a:p>
          <a:p>
            <a:pPr marL="0" indent="0">
              <a:buNone/>
            </a:pPr>
            <a:r>
              <a:rPr lang="en-ZA" sz="1800" b="1" dirty="0"/>
              <a:t>B) Metabolomics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300" dirty="0"/>
              <a:t>Small molecule analysis</a:t>
            </a:r>
          </a:p>
          <a:p>
            <a:pPr marL="0" indent="0">
              <a:buNone/>
            </a:pPr>
            <a:endParaRPr lang="en-ZA" sz="1800" b="1" dirty="0"/>
          </a:p>
          <a:p>
            <a:pPr>
              <a:buFont typeface="Arial" panose="020B0604020202020204" pitchFamily="34" charset="0"/>
              <a:buChar char="•"/>
            </a:pPr>
            <a:endParaRPr lang="en-ZA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65097-22C5-3C4B-736B-DF4998F74F75}"/>
              </a:ext>
            </a:extLst>
          </p:cNvPr>
          <p:cNvSpPr txBox="1"/>
          <p:nvPr/>
        </p:nvSpPr>
        <p:spPr>
          <a:xfrm>
            <a:off x="379192" y="523043"/>
            <a:ext cx="62550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 Bioinformatics Approaches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21BC1AD-2884-9E14-2AE8-E144A6D5F57C}"/>
              </a:ext>
            </a:extLst>
          </p:cNvPr>
          <p:cNvSpPr txBox="1">
            <a:spLocks/>
          </p:cNvSpPr>
          <p:nvPr/>
        </p:nvSpPr>
        <p:spPr>
          <a:xfrm>
            <a:off x="4335294" y="1225985"/>
            <a:ext cx="3550596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lphaUcParenR"/>
            </a:pPr>
            <a:endParaRPr lang="en-ZA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84CF8-72D5-4905-B591-B8472C6910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08881" y="879372"/>
            <a:ext cx="3137695" cy="32653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5432B2-4086-79EB-3E78-051052A6A2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5594" t="4114" r="4188"/>
          <a:stretch/>
        </p:blipFill>
        <p:spPr>
          <a:xfrm>
            <a:off x="4572000" y="1499808"/>
            <a:ext cx="2376957" cy="236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584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16391-294A-56D9-AD7A-871DB44B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7A017-6D18-FFDA-D41A-EAB4ADEB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192" y="1526064"/>
            <a:ext cx="4241259" cy="25667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1900" b="1" dirty="0"/>
              <a:t>C) </a:t>
            </a:r>
            <a:r>
              <a:rPr lang="en-ZA" sz="1800" b="1" dirty="0"/>
              <a:t>Proteomics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400" dirty="0"/>
              <a:t>Large scale study of proteins particularly their structures and function</a:t>
            </a:r>
          </a:p>
          <a:p>
            <a:pPr marL="342900" lvl="1" indent="0">
              <a:buNone/>
            </a:pPr>
            <a:endParaRPr lang="en-ZA" sz="1400" dirty="0"/>
          </a:p>
          <a:p>
            <a:pPr marL="0" indent="0">
              <a:buNone/>
            </a:pPr>
            <a:r>
              <a:rPr lang="en-ZA" sz="1800" b="1" dirty="0"/>
              <a:t>D) </a:t>
            </a:r>
            <a:r>
              <a:rPr lang="en-ZA" sz="1600" b="1" dirty="0"/>
              <a:t>Systems Biology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400" dirty="0"/>
              <a:t>Study of interactions between the components of biological systems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ZA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65097-22C5-3C4B-736B-DF4998F74F75}"/>
              </a:ext>
            </a:extLst>
          </p:cNvPr>
          <p:cNvSpPr txBox="1"/>
          <p:nvPr/>
        </p:nvSpPr>
        <p:spPr>
          <a:xfrm>
            <a:off x="379192" y="523043"/>
            <a:ext cx="62550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 Bioinformatics Approaches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21BC1AD-2884-9E14-2AE8-E144A6D5F57C}"/>
              </a:ext>
            </a:extLst>
          </p:cNvPr>
          <p:cNvSpPr txBox="1">
            <a:spLocks/>
          </p:cNvSpPr>
          <p:nvPr/>
        </p:nvSpPr>
        <p:spPr>
          <a:xfrm>
            <a:off x="4335294" y="1225985"/>
            <a:ext cx="3550596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AutoNum type="alphaUcParenR"/>
            </a:pPr>
            <a:endParaRPr lang="en-ZA" sz="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86C00-1173-F566-BF64-E98FD0CDA7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448744" y="1347386"/>
            <a:ext cx="2568665" cy="19697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CF286-2A11-E385-B86F-BF612D2D90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467843" y="1155447"/>
            <a:ext cx="4464361" cy="2688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507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D8CF1-4503-6938-937A-49DA37A4E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90FCB-45D8-172E-F76D-210B08143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67" y="2045749"/>
            <a:ext cx="3868553" cy="1505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1900" b="1" dirty="0"/>
              <a:t>E) High throughput data integration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300" dirty="0"/>
              <a:t>Transcriptomics - Multi-omics integration strategies - integrate multiple “omics’ for a systems understanding not possible from a single-omics 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03E4-61E0-3EEA-F02B-0F2C3E54DAF1}"/>
              </a:ext>
            </a:extLst>
          </p:cNvPr>
          <p:cNvSpPr txBox="1"/>
          <p:nvPr/>
        </p:nvSpPr>
        <p:spPr>
          <a:xfrm>
            <a:off x="379192" y="523043"/>
            <a:ext cx="62550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 Bioinformatics Approaches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DC4A8C-A93F-0925-F2E5-2DEED8977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" t="2471"/>
          <a:stretch/>
        </p:blipFill>
        <p:spPr>
          <a:xfrm>
            <a:off x="4259870" y="1412201"/>
            <a:ext cx="4539993" cy="25095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3DB111-6FE1-F994-280A-AC98B8566511}"/>
              </a:ext>
            </a:extLst>
          </p:cNvPr>
          <p:cNvSpPr txBox="1"/>
          <p:nvPr/>
        </p:nvSpPr>
        <p:spPr>
          <a:xfrm>
            <a:off x="5621389" y="3921796"/>
            <a:ext cx="2326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www.mdpi.com</a:t>
            </a:r>
            <a:r>
              <a:rPr lang="en-US" sz="900" dirty="0"/>
              <a:t>/2076-3417/15/1/329</a:t>
            </a:r>
          </a:p>
        </p:txBody>
      </p:sp>
    </p:spTree>
    <p:extLst>
      <p:ext uri="{BB962C8B-B14F-4D97-AF65-F5344CB8AC3E}">
        <p14:creationId xmlns:p14="http://schemas.microsoft.com/office/powerpoint/2010/main" val="2737479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E46C-12F0-868D-F798-D8B266DF6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FDC67D-19D0-6FC1-258E-F79C7B763FD0}"/>
              </a:ext>
            </a:extLst>
          </p:cNvPr>
          <p:cNvSpPr txBox="1"/>
          <p:nvPr/>
        </p:nvSpPr>
        <p:spPr>
          <a:xfrm>
            <a:off x="533400" y="466902"/>
            <a:ext cx="5259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Goals of Bioinformatics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F2ED5-6665-8DEF-09C7-50E29BA7E900}"/>
              </a:ext>
            </a:extLst>
          </p:cNvPr>
          <p:cNvSpPr txBox="1"/>
          <p:nvPr/>
        </p:nvSpPr>
        <p:spPr>
          <a:xfrm>
            <a:off x="3052734" y="952502"/>
            <a:ext cx="537101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ZA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ioinformatics can be used in various ways - the goals include;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ZA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acquisition</a:t>
            </a:r>
            <a:r>
              <a:rPr lang="en-ZA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ZA" sz="1400" dirty="0"/>
              <a:t>Focus on collecting and storing biological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ZA" sz="1600" dirty="0"/>
          </a:p>
          <a:p>
            <a:pPr marL="800100" lvl="1" indent="-342900">
              <a:buFont typeface="Wingdings" pitchFamily="2" charset="2"/>
              <a:buChar char="q"/>
            </a:pPr>
            <a:r>
              <a:rPr lang="en-ZA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tool and database development, 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ZA" sz="1400" dirty="0"/>
              <a:t>Creating computational resources and databases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ZA" sz="1600" dirty="0"/>
          </a:p>
          <a:p>
            <a:pPr marL="800100" lvl="1" indent="-342900">
              <a:buFont typeface="Wingdings" pitchFamily="2" charset="2"/>
              <a:buChar char="q"/>
            </a:pPr>
            <a:r>
              <a:rPr lang="en-ZA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analysis</a:t>
            </a:r>
          </a:p>
          <a:p>
            <a:pPr marL="1257300" lvl="2" indent="-342900">
              <a:buFont typeface="Wingdings" pitchFamily="2" charset="2"/>
              <a:buChar char="ü"/>
            </a:pPr>
            <a:r>
              <a:rPr lang="en-ZA" sz="1400" dirty="0"/>
              <a:t>Extracting insights through computational methods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ZA" sz="1600" dirty="0"/>
          </a:p>
          <a:p>
            <a:pPr marL="800100" lvl="1" indent="-342900">
              <a:buFont typeface="Wingdings" pitchFamily="2" charset="2"/>
              <a:buChar char="q"/>
            </a:pPr>
            <a:r>
              <a:rPr lang="en-ZA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integration</a:t>
            </a:r>
            <a:endParaRPr lang="en-ZA" sz="1600" dirty="0">
              <a:latin typeface="Helvetica" pitchFamily="2" charset="0"/>
              <a:cs typeface="Calibri" panose="020F0502020204030204" pitchFamily="34" charset="0"/>
            </a:endParaRPr>
          </a:p>
          <a:p>
            <a:pPr marL="1257300" lvl="2" indent="-342900">
              <a:buFont typeface="Wingdings" pitchFamily="2" charset="2"/>
              <a:buChar char="ü"/>
            </a:pPr>
            <a:r>
              <a:rPr lang="en-ZA" sz="1400" dirty="0"/>
              <a:t>Combining diverse datasets for comprehensive understanding</a:t>
            </a:r>
            <a:endParaRPr lang="en-ZA" sz="1400" dirty="0">
              <a:effectLst/>
              <a:latin typeface="Helvetica" pitchFamily="2" charset="0"/>
            </a:endParaRPr>
          </a:p>
        </p:txBody>
      </p:sp>
      <p:pic>
        <p:nvPicPr>
          <p:cNvPr id="4" name="Graphic 3" descr="Bullseye with solid fill">
            <a:extLst>
              <a:ext uri="{FF2B5EF4-FFF2-40B4-BE49-F238E27FC236}">
                <a16:creationId xmlns:a16="http://schemas.microsoft.com/office/drawing/2014/main" id="{FE36CA28-24B6-207B-E97C-AF0B22106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1643059"/>
            <a:ext cx="2189093" cy="21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50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94302-D6FA-77BE-3601-C30D5C6C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0C68D4-E593-CBC5-80AD-2431FEA6972C}"/>
              </a:ext>
            </a:extLst>
          </p:cNvPr>
          <p:cNvSpPr txBox="1"/>
          <p:nvPr/>
        </p:nvSpPr>
        <p:spPr>
          <a:xfrm>
            <a:off x="379191" y="523043"/>
            <a:ext cx="5125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Bioinformatics Applications in Public Health</a:t>
            </a:r>
            <a:r>
              <a:rPr lang="en-Z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81B5C7-AE4A-0B69-0948-04EA7AEFCD79}"/>
              </a:ext>
            </a:extLst>
          </p:cNvPr>
          <p:cNvSpPr txBox="1"/>
          <p:nvPr/>
        </p:nvSpPr>
        <p:spPr>
          <a:xfrm>
            <a:off x="374433" y="939519"/>
            <a:ext cx="3459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Genomic surveillance</a:t>
            </a:r>
            <a:r>
              <a:rPr lang="en-Z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CBC2B-5C7F-3297-4E13-C997FBF4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93" y="1339629"/>
            <a:ext cx="2092259" cy="34408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4CA-B17F-46E0-3759-45A5A22D4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0261" y="1743630"/>
            <a:ext cx="4981292" cy="199234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Identify circulating variants through routine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Precise outbreak source identification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Inform targeted intervention strategies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Identification of transmission clusters reducing transmission chains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28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D68FA-86F8-4AE8-E32B-C65CF74DC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B512D8C-88B4-9BF6-484A-1D044B06D46F}"/>
              </a:ext>
            </a:extLst>
          </p:cNvPr>
          <p:cNvSpPr txBox="1"/>
          <p:nvPr/>
        </p:nvSpPr>
        <p:spPr>
          <a:xfrm>
            <a:off x="379192" y="523043"/>
            <a:ext cx="489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Bioinformatics Applications in Public Health</a:t>
            </a:r>
            <a:r>
              <a:rPr lang="en-Z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6D1AB3-7D1A-CE7D-613A-BA279EDAFC1D}"/>
              </a:ext>
            </a:extLst>
          </p:cNvPr>
          <p:cNvSpPr txBox="1"/>
          <p:nvPr/>
        </p:nvSpPr>
        <p:spPr>
          <a:xfrm>
            <a:off x="374433" y="939519"/>
            <a:ext cx="3459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Vaccine development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67ECA9C-CA53-A480-B730-6A13C289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36" t="21000" r="31486" b="23984"/>
          <a:stretch/>
        </p:blipFill>
        <p:spPr>
          <a:xfrm>
            <a:off x="447260" y="1369115"/>
            <a:ext cx="3387056" cy="24052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5FE1022-5B89-0973-1F5B-8D1F6D596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0879" y="1709530"/>
            <a:ext cx="4485861" cy="20375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Epitope prediction and vaccine candidate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Monitoring vaccine escape mutations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b="1" dirty="0"/>
              <a:t>Example</a:t>
            </a:r>
            <a:r>
              <a:rPr lang="en-ZA" sz="1800" dirty="0"/>
              <a:t>: Assist in Influenza vaccine strain selection process</a:t>
            </a:r>
            <a:br>
              <a:rPr lang="en-ZA" sz="1800" dirty="0"/>
            </a:br>
            <a:r>
              <a:rPr lang="en-ZA" sz="1800" dirty="0"/>
              <a:t> 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E945-F685-774A-796B-3E8C2C5B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C35984-602C-0827-B737-8723ACBA00C8}"/>
              </a:ext>
            </a:extLst>
          </p:cNvPr>
          <p:cNvSpPr txBox="1"/>
          <p:nvPr/>
        </p:nvSpPr>
        <p:spPr>
          <a:xfrm>
            <a:off x="379192" y="523043"/>
            <a:ext cx="29688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CAE65-F95C-92F2-828C-A1E0BA1C9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0074" y="1048243"/>
            <a:ext cx="4669706" cy="339447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ZA" dirty="0"/>
              <a:t>Define bioinformatics in practical terms </a:t>
            </a:r>
          </a:p>
          <a:p>
            <a:pPr>
              <a:buFont typeface="Wingdings" pitchFamily="2" charset="2"/>
              <a:buChar char="ü"/>
            </a:pPr>
            <a:endParaRPr lang="en-ZA" dirty="0"/>
          </a:p>
          <a:p>
            <a:pPr>
              <a:buFont typeface="Wingdings" pitchFamily="2" charset="2"/>
              <a:buChar char="ü"/>
            </a:pPr>
            <a:r>
              <a:rPr lang="en-ZA" dirty="0"/>
              <a:t>Understand how bioinformatics drives biological discovery</a:t>
            </a:r>
          </a:p>
          <a:p>
            <a:pPr>
              <a:buFont typeface="Wingdings" pitchFamily="2" charset="2"/>
              <a:buChar char="ü"/>
            </a:pPr>
            <a:endParaRPr lang="en-ZA" dirty="0"/>
          </a:p>
          <a:p>
            <a:pPr>
              <a:buFont typeface="Wingdings" pitchFamily="2" charset="2"/>
              <a:buChar char="ü"/>
            </a:pPr>
            <a:r>
              <a:rPr lang="en-ZA" dirty="0"/>
              <a:t>Explore key applications of bioinformatics in infectious disease </a:t>
            </a:r>
          </a:p>
          <a:p>
            <a:pPr marL="0" indent="0">
              <a:buNone/>
            </a:pPr>
            <a:endParaRPr lang="en-ZA" dirty="0"/>
          </a:p>
        </p:txBody>
      </p:sp>
      <p:pic>
        <p:nvPicPr>
          <p:cNvPr id="3" name="Graphic 2" descr="Presentation with checklist RTL">
            <a:extLst>
              <a:ext uri="{FF2B5EF4-FFF2-40B4-BE49-F238E27FC236}">
                <a16:creationId xmlns:a16="http://schemas.microsoft.com/office/drawing/2014/main" id="{CE53D31E-572F-F892-3576-5FBDB50A0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840" y="1118650"/>
            <a:ext cx="2906201" cy="29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3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03961-F155-E1FF-741F-D8C04B20B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75C815-BFC4-083B-E90C-1D7A5DCA88AB}"/>
              </a:ext>
            </a:extLst>
          </p:cNvPr>
          <p:cNvSpPr txBox="1"/>
          <p:nvPr/>
        </p:nvSpPr>
        <p:spPr>
          <a:xfrm>
            <a:off x="379191" y="523043"/>
            <a:ext cx="526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Bioinformatics Applications in Public Health</a:t>
            </a:r>
            <a:r>
              <a:rPr lang="en-Z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5A76CD-17C4-AC61-C63F-1D7D617F973B}"/>
              </a:ext>
            </a:extLst>
          </p:cNvPr>
          <p:cNvSpPr txBox="1"/>
          <p:nvPr/>
        </p:nvSpPr>
        <p:spPr>
          <a:xfrm>
            <a:off x="374433" y="939519"/>
            <a:ext cx="4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Molecular diagnostic development</a:t>
            </a:r>
            <a:r>
              <a:rPr lang="en-Z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F6382-8276-BFF6-70BF-6B737D47F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0879" y="1709530"/>
            <a:ext cx="4485861" cy="20375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PCR primer and probe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Multiplex respiratory pathogen panels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Point-of-care genomic testing for rapid identification, accurate detection and reduced diagnostic time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A7689-923B-71D7-8106-5336B278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0" y="1605860"/>
            <a:ext cx="3544258" cy="19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57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670AC-2696-6583-5B31-7DD8B4958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A265C6-EB4F-A312-F0B7-38B2D2D397F0}"/>
              </a:ext>
            </a:extLst>
          </p:cNvPr>
          <p:cNvSpPr txBox="1"/>
          <p:nvPr/>
        </p:nvSpPr>
        <p:spPr>
          <a:xfrm>
            <a:off x="379191" y="523043"/>
            <a:ext cx="481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Bioinformatics Applications in Public Health</a:t>
            </a:r>
            <a:r>
              <a:rPr lang="en-Z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16128A-201B-A665-564A-A2392E583058}"/>
              </a:ext>
            </a:extLst>
          </p:cNvPr>
          <p:cNvSpPr txBox="1">
            <a:spLocks/>
          </p:cNvSpPr>
          <p:nvPr/>
        </p:nvSpPr>
        <p:spPr>
          <a:xfrm>
            <a:off x="4210879" y="1552990"/>
            <a:ext cx="4485861" cy="2037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FE77B-F73B-9320-CB34-5D984415F9D2}"/>
              </a:ext>
            </a:extLst>
          </p:cNvPr>
          <p:cNvSpPr txBox="1"/>
          <p:nvPr/>
        </p:nvSpPr>
        <p:spPr>
          <a:xfrm>
            <a:off x="374432" y="939519"/>
            <a:ext cx="502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Antimicrobial Resistance (AMR) detection</a:t>
            </a:r>
            <a:endParaRPr lang="en-Z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EABF4-7454-5E7A-B733-7AFDE84F2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92" y="1438522"/>
            <a:ext cx="3886200" cy="2266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D1F557-5423-F3F8-7EE8-CD619D9B7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7792" y="1724690"/>
            <a:ext cx="4581938" cy="20375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Prediction of resistance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Genomic characterization of resistance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Inform public health policy and stewardship programs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2465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8E8F7-839B-62CD-253B-D31375067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FCFB1D-9245-C29E-C372-E10D91A071D9}"/>
              </a:ext>
            </a:extLst>
          </p:cNvPr>
          <p:cNvSpPr txBox="1"/>
          <p:nvPr/>
        </p:nvSpPr>
        <p:spPr>
          <a:xfrm>
            <a:off x="379192" y="523043"/>
            <a:ext cx="4919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Bioinformatics Applications in Public Health</a:t>
            </a:r>
            <a:r>
              <a:rPr lang="en-Z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1178C6D-2524-4E82-25A9-DFE7ACA001E4}"/>
              </a:ext>
            </a:extLst>
          </p:cNvPr>
          <p:cNvSpPr txBox="1">
            <a:spLocks/>
          </p:cNvSpPr>
          <p:nvPr/>
        </p:nvSpPr>
        <p:spPr>
          <a:xfrm>
            <a:off x="4210879" y="1709530"/>
            <a:ext cx="4485861" cy="2037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59345-A473-E57C-6238-C0B1E0D91BF2}"/>
              </a:ext>
            </a:extLst>
          </p:cNvPr>
          <p:cNvSpPr txBox="1"/>
          <p:nvPr/>
        </p:nvSpPr>
        <p:spPr>
          <a:xfrm>
            <a:off x="374433" y="939519"/>
            <a:ext cx="394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Integrated predictive modelling </a:t>
            </a:r>
            <a:endParaRPr lang="en-Z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CB25BB-E718-D82F-DC71-247A599A1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8818" y="1766351"/>
            <a:ext cx="5585792" cy="20375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Machine learning for outbreak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Understanding biological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Mutation impact assessment – clinical/epidemiological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Accelerated drug discovery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Improved disease prediction </a:t>
            </a:r>
            <a:r>
              <a:rPr lang="en-ZA" sz="1800" dirty="0"/>
              <a:t>– discovering </a:t>
            </a:r>
            <a:r>
              <a:rPr lang="en-US" sz="1800" dirty="0"/>
              <a:t>novel biomarkers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1190D-7BD8-D9B3-466F-EBFC72F1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41" y="2624447"/>
            <a:ext cx="1363500" cy="14225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759E58-376B-6121-48AD-096B2E108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" y="1718722"/>
            <a:ext cx="1862197" cy="13526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A95FBE-6D97-7880-3F13-10340CEF6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276" y="1676862"/>
            <a:ext cx="1511428" cy="12797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E30D2-2934-04DE-8A2B-7720533F4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605" y="3450456"/>
            <a:ext cx="1138770" cy="1121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5084E4-4FCF-85C1-E19F-7552D9159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610" y="2571750"/>
            <a:ext cx="1607529" cy="12517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9771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7CF96-3BEB-C8C6-412F-357EB3E5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417679-E47D-12D8-5B6A-E35DB9BCB66E}"/>
              </a:ext>
            </a:extLst>
          </p:cNvPr>
          <p:cNvSpPr txBox="1"/>
          <p:nvPr/>
        </p:nvSpPr>
        <p:spPr>
          <a:xfrm>
            <a:off x="379192" y="523043"/>
            <a:ext cx="4038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Bioinformatics Resources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A64E8FE-12B7-7998-6EB8-A26C406FB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30320"/>
              </p:ext>
            </p:extLst>
          </p:nvPr>
        </p:nvGraphicFramePr>
        <p:xfrm>
          <a:off x="938491" y="1038827"/>
          <a:ext cx="7110264" cy="3577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088">
                  <a:extLst>
                    <a:ext uri="{9D8B030D-6E8A-4147-A177-3AD203B41FA5}">
                      <a16:colId xmlns:a16="http://schemas.microsoft.com/office/drawing/2014/main" val="2180448468"/>
                    </a:ext>
                  </a:extLst>
                </a:gridCol>
                <a:gridCol w="2370088">
                  <a:extLst>
                    <a:ext uri="{9D8B030D-6E8A-4147-A177-3AD203B41FA5}">
                      <a16:colId xmlns:a16="http://schemas.microsoft.com/office/drawing/2014/main" val="2619248979"/>
                    </a:ext>
                  </a:extLst>
                </a:gridCol>
                <a:gridCol w="2370088">
                  <a:extLst>
                    <a:ext uri="{9D8B030D-6E8A-4147-A177-3AD203B41FA5}">
                      <a16:colId xmlns:a16="http://schemas.microsoft.com/office/drawing/2014/main" val="2583867074"/>
                    </a:ext>
                  </a:extLst>
                </a:gridCol>
              </a:tblGrid>
              <a:tr h="400595">
                <a:tc>
                  <a:txBody>
                    <a:bodyPr/>
                    <a:lstStyle/>
                    <a:p>
                      <a:r>
                        <a:rPr lang="en-ZA" sz="1000" dirty="0"/>
                        <a:t>Resource Type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/>
                        <a:t>Description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/>
                        <a:t>Examples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866369"/>
                  </a:ext>
                </a:extLst>
              </a:tr>
              <a:tr h="354544">
                <a:tc>
                  <a:txBody>
                    <a:bodyPr/>
                    <a:lstStyle/>
                    <a:p>
                      <a:r>
                        <a:rPr lang="en-ZA" sz="1000" dirty="0"/>
                        <a:t>Databases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/>
                        <a:t>Repositories storing biological sequences, structures, or omics data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/>
                        <a:t>GenBank, </a:t>
                      </a:r>
                      <a:r>
                        <a:rPr lang="en-ZA" sz="1000" dirty="0" err="1"/>
                        <a:t>Ensembl</a:t>
                      </a:r>
                      <a:r>
                        <a:rPr lang="en-ZA" sz="1000" dirty="0"/>
                        <a:t>, </a:t>
                      </a:r>
                      <a:r>
                        <a:rPr lang="en-ZA" sz="1000" dirty="0" err="1"/>
                        <a:t>UniProt</a:t>
                      </a:r>
                      <a:r>
                        <a:rPr lang="en-ZA" sz="1000" dirty="0"/>
                        <a:t>, PDB, GEO, GISAID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160554"/>
                  </a:ext>
                </a:extLst>
              </a:tr>
              <a:tr h="319710">
                <a:tc>
                  <a:txBody>
                    <a:bodyPr/>
                    <a:lstStyle/>
                    <a:p>
                      <a:r>
                        <a:rPr lang="en-ZA" sz="1000" dirty="0"/>
                        <a:t>Sequence Analysis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/>
                        <a:t>Tools for sequence alignment, annotation, and homology search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/>
                        <a:t>BLAST, </a:t>
                      </a:r>
                      <a:r>
                        <a:rPr lang="en-ZA" sz="1000" dirty="0" err="1"/>
                        <a:t>Clustal</a:t>
                      </a:r>
                      <a:r>
                        <a:rPr lang="en-ZA" sz="1000" dirty="0"/>
                        <a:t> Omega, MAFFT, MUSCLE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00461"/>
                  </a:ext>
                </a:extLst>
              </a:tr>
              <a:tr h="398087">
                <a:tc>
                  <a:txBody>
                    <a:bodyPr/>
                    <a:lstStyle/>
                    <a:p>
                      <a:r>
                        <a:rPr lang="en-US" sz="1000" dirty="0"/>
                        <a:t>Phylogenetic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Tools for phylogenetic analysis and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RAxML</a:t>
                      </a:r>
                      <a:r>
                        <a:rPr lang="en-US" sz="1000" dirty="0"/>
                        <a:t>, IQ-TREE, BEAST, </a:t>
                      </a:r>
                      <a:r>
                        <a:rPr lang="en-US" sz="1000" dirty="0" err="1"/>
                        <a:t>FigTree</a:t>
                      </a:r>
                      <a:r>
                        <a:rPr lang="en-US" sz="1000" dirty="0"/>
                        <a:t>, MEGA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66728"/>
                  </a:ext>
                </a:extLst>
              </a:tr>
              <a:tr h="354544">
                <a:tc>
                  <a:txBody>
                    <a:bodyPr/>
                    <a:lstStyle/>
                    <a:p>
                      <a:r>
                        <a:rPr lang="en-ZA" sz="1000" dirty="0"/>
                        <a:t>Molecular Modelling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/>
                        <a:t>Software for molecular dynamics and structural simulations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 err="1"/>
                        <a:t>PyMOL</a:t>
                      </a:r>
                      <a:r>
                        <a:rPr lang="en-ZA" sz="1000" dirty="0"/>
                        <a:t>, Chimera, GROMACS, </a:t>
                      </a:r>
                      <a:r>
                        <a:rPr lang="en-ZA" sz="1000" dirty="0" err="1"/>
                        <a:t>AutoDock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388936"/>
                  </a:ext>
                </a:extLst>
              </a:tr>
              <a:tr h="424213">
                <a:tc>
                  <a:txBody>
                    <a:bodyPr/>
                    <a:lstStyle/>
                    <a:p>
                      <a:r>
                        <a:rPr lang="en-ZA" sz="1000" dirty="0"/>
                        <a:t>Machine Learning Platforms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/>
                        <a:t>Tools enabling AI/ML for omics data analysis and </a:t>
                      </a:r>
                      <a:r>
                        <a:rPr lang="en-ZA" sz="1000" dirty="0" err="1"/>
                        <a:t>modeling</a:t>
                      </a:r>
                      <a:r>
                        <a:rPr lang="en-ZA" sz="1000" dirty="0"/>
                        <a:t>.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dirty="0"/>
                        <a:t>TensorFlow, scikit-learn, </a:t>
                      </a:r>
                      <a:r>
                        <a:rPr lang="en-ZA" sz="1000" dirty="0" err="1"/>
                        <a:t>DeepChem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622934"/>
                  </a:ext>
                </a:extLst>
              </a:tr>
              <a:tr h="371962">
                <a:tc>
                  <a:txBody>
                    <a:bodyPr/>
                    <a:lstStyle/>
                    <a:p>
                      <a:r>
                        <a:rPr lang="en-ZA" sz="1000" dirty="0"/>
                        <a:t>Workflow Management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Pipelines for reproducible bioinformatics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Snakemake, </a:t>
                      </a:r>
                      <a:r>
                        <a:rPr lang="en-ZA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Nextflow</a:t>
                      </a:r>
                      <a:r>
                        <a:rPr lang="en-ZA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Galaxy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061482"/>
                  </a:ext>
                </a:extLst>
              </a:tr>
              <a:tr h="348514">
                <a:tc>
                  <a:txBody>
                    <a:bodyPr/>
                    <a:lstStyle/>
                    <a:p>
                      <a:r>
                        <a:rPr lang="en-US" sz="1000" dirty="0"/>
                        <a:t>Cloud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Bioinformatics analysis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Nextstrain</a:t>
                      </a:r>
                      <a:r>
                        <a:rPr lang="en-ZA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ZA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Nextclade</a:t>
                      </a:r>
                      <a:r>
                        <a:rPr lang="en-ZA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GISAID, CZID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234091"/>
                  </a:ext>
                </a:extLst>
              </a:tr>
              <a:tr h="420690">
                <a:tc>
                  <a:txBody>
                    <a:bodyPr/>
                    <a:lstStyle/>
                    <a:p>
                      <a:r>
                        <a:rPr lang="en-US" sz="1000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Tools for pipeline, software version control,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GitHub, GitLab, Bitbucket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85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74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75E66-2326-DC78-9292-7C29AD27D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ECCD8D-53F3-A83C-2461-5ED30A7D21D9}"/>
              </a:ext>
            </a:extLst>
          </p:cNvPr>
          <p:cNvSpPr txBox="1"/>
          <p:nvPr/>
        </p:nvSpPr>
        <p:spPr>
          <a:xfrm>
            <a:off x="379192" y="523043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Getting Started in Bioinformatics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3BCFC-2132-618E-CC73-73F75D287B44}"/>
              </a:ext>
            </a:extLst>
          </p:cNvPr>
          <p:cNvSpPr txBox="1"/>
          <p:nvPr/>
        </p:nvSpPr>
        <p:spPr>
          <a:xfrm>
            <a:off x="607792" y="1152539"/>
            <a:ext cx="762000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ZA" b="1" dirty="0">
                <a:latin typeface="Calibri" panose="020F0502020204030204" pitchFamily="34" charset="0"/>
                <a:cs typeface="Calibri" panose="020F0502020204030204" pitchFamily="34" charset="0"/>
              </a:rPr>
              <a:t>Essential Skills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Programming: Python, R, command-line proficiency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Statistics: Understanding of experimental design and hypothesis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Biology: Solid foundation in molecular biology and genetics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Data management: Version control, reproducible workflows – GitHub,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Z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ZA" b="1" dirty="0">
                <a:latin typeface="Calibri" panose="020F0502020204030204" pitchFamily="34" charset="0"/>
                <a:cs typeface="Calibri" panose="020F0502020204030204" pitchFamily="34" charset="0"/>
              </a:rPr>
              <a:t>Learning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courses: Coursera, </a:t>
            </a:r>
            <a:r>
              <a:rPr lang="en-Z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ZA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BioStar</a:t>
            </a:r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, Udemy, YouTube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Textbooks: "Bioinformatics and Functional Genomics" by Pevsner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Hands-on tutorials: Galaxy Project, Software Carpentry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D11F8-C050-5720-1212-13A52DF4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829" y="1152539"/>
            <a:ext cx="1358263" cy="1419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F14CD2-DDC1-1480-6F50-8F80A942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939" y="3659443"/>
            <a:ext cx="2838269" cy="9336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303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D1F2-FD87-BBB5-C168-102D0634E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64299D-F375-75FB-E0CC-63F09FBE2260}"/>
              </a:ext>
            </a:extLst>
          </p:cNvPr>
          <p:cNvSpPr txBox="1"/>
          <p:nvPr/>
        </p:nvSpPr>
        <p:spPr>
          <a:xfrm>
            <a:off x="379192" y="523043"/>
            <a:ext cx="4038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Challenges and future direction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00154F-8B37-D8B0-AFB1-91A2DA0039D1}"/>
              </a:ext>
            </a:extLst>
          </p:cNvPr>
          <p:cNvSpPr txBox="1">
            <a:spLocks/>
          </p:cNvSpPr>
          <p:nvPr/>
        </p:nvSpPr>
        <p:spPr>
          <a:xfrm>
            <a:off x="4210879" y="1709530"/>
            <a:ext cx="4485861" cy="2037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D0D57-939E-0B54-8CF0-26475EA1CCCF}"/>
              </a:ext>
            </a:extLst>
          </p:cNvPr>
          <p:cNvSpPr txBox="1"/>
          <p:nvPr/>
        </p:nvSpPr>
        <p:spPr>
          <a:xfrm>
            <a:off x="374432" y="939519"/>
            <a:ext cx="502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challenges </a:t>
            </a:r>
            <a:endParaRPr lang="en-Z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6FE25B-F45B-3B89-838C-181883109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4326" y="1552989"/>
            <a:ext cx="5585792" cy="127729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Data standardization and interoperability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Computational scalability for population-scale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Integration of multi-modal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Infrastructure and human resource capacity</a:t>
            </a: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4E8359-97C2-E147-8E5C-D34FBA3FF106}"/>
              </a:ext>
            </a:extLst>
          </p:cNvPr>
          <p:cNvSpPr txBox="1">
            <a:spLocks/>
          </p:cNvSpPr>
          <p:nvPr/>
        </p:nvSpPr>
        <p:spPr>
          <a:xfrm>
            <a:off x="576280" y="2926684"/>
            <a:ext cx="5786942" cy="1767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ZA" sz="1600" i="1" dirty="0"/>
              <a:t>What challenges or barriers are you facing in adopting and implementing bioinformatics or computational methods in your work? </a:t>
            </a:r>
          </a:p>
        </p:txBody>
      </p:sp>
    </p:spTree>
    <p:extLst>
      <p:ext uri="{BB962C8B-B14F-4D97-AF65-F5344CB8AC3E}">
        <p14:creationId xmlns:p14="http://schemas.microsoft.com/office/powerpoint/2010/main" val="65856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47046-75EC-BC4B-E623-64911B17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286F6C-926B-4E65-7C53-4A0AA72D12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4468" y="1200151"/>
            <a:ext cx="2209798" cy="216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97DD0-DCE3-BDDF-61F5-81A034FB8762}"/>
              </a:ext>
            </a:extLst>
          </p:cNvPr>
          <p:cNvSpPr txBox="1"/>
          <p:nvPr/>
        </p:nvSpPr>
        <p:spPr>
          <a:xfrm>
            <a:off x="379192" y="523043"/>
            <a:ext cx="46976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Regional and Global Strategies </a:t>
            </a:r>
            <a:r>
              <a:rPr lang="en-Z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383D47-45BF-CA81-BC16-2882DB2A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1" y="1200151"/>
            <a:ext cx="3790950" cy="3325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FA864-6E50-0473-3982-7502ED94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613" b="15713"/>
          <a:stretch/>
        </p:blipFill>
        <p:spPr>
          <a:xfrm>
            <a:off x="5494468" y="3497293"/>
            <a:ext cx="228618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39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9BDA2-6F2B-50C0-9CD9-948CEF11B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11A6EF1-4CDD-657B-717D-01C19FC493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29024" y="1438277"/>
            <a:ext cx="5162551" cy="2552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A52118-4270-BCD6-8B09-994AFAD49719}"/>
              </a:ext>
            </a:extLst>
          </p:cNvPr>
          <p:cNvSpPr txBox="1"/>
          <p:nvPr/>
        </p:nvSpPr>
        <p:spPr>
          <a:xfrm>
            <a:off x="379192" y="523043"/>
            <a:ext cx="46976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Regional and Global Strategies </a:t>
            </a:r>
            <a:r>
              <a:rPr lang="en-Z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CD5F4-303A-79A4-05AE-92CD67F9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92" y="1571686"/>
            <a:ext cx="3125192" cy="22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5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9BDA2-6F2B-50C0-9CD9-948CEF11B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52118-4270-BCD6-8B09-994AFAD49719}"/>
              </a:ext>
            </a:extLst>
          </p:cNvPr>
          <p:cNvSpPr txBox="1"/>
          <p:nvPr/>
        </p:nvSpPr>
        <p:spPr>
          <a:xfrm>
            <a:off x="379192" y="523043"/>
            <a:ext cx="46976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Bioinformatics Community of Practice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4DCA3-6FB3-F128-6B0E-29C4C687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86" y="1134307"/>
            <a:ext cx="3954814" cy="2636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50B3E-8DFC-DABB-3228-FC34FE21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1590629"/>
            <a:ext cx="2974930" cy="21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34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A32B4-4C9C-C623-BA4C-341E0151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C20953-779D-76FF-9609-F44859ED5CB3}"/>
              </a:ext>
            </a:extLst>
          </p:cNvPr>
          <p:cNvSpPr txBox="1"/>
          <p:nvPr/>
        </p:nvSpPr>
        <p:spPr>
          <a:xfrm>
            <a:off x="379192" y="523043"/>
            <a:ext cx="469763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takeaways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9C146-6532-03B5-DD5E-72EB478EE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479" y="1200151"/>
            <a:ext cx="7474699" cy="3394472"/>
          </a:xfrm>
        </p:spPr>
        <p:txBody>
          <a:bodyPr>
            <a:normAutofit/>
          </a:bodyPr>
          <a:lstStyle/>
          <a:p>
            <a:r>
              <a:rPr lang="en-ZA" sz="1800" b="1" dirty="0"/>
              <a:t>Bioinformatics is essential</a:t>
            </a:r>
            <a:r>
              <a:rPr lang="en-ZA" sz="1800" dirty="0"/>
              <a:t> for modern infectious disease research and public health</a:t>
            </a:r>
          </a:p>
          <a:p>
            <a:endParaRPr lang="en-ZA" sz="1800" dirty="0"/>
          </a:p>
          <a:p>
            <a:r>
              <a:rPr lang="en-ZA" sz="1800" b="1" dirty="0"/>
              <a:t>Computational approaches</a:t>
            </a:r>
            <a:r>
              <a:rPr lang="en-ZA" sz="1800" dirty="0"/>
              <a:t> are driving rapid advances in pathogen understanding</a:t>
            </a:r>
          </a:p>
          <a:p>
            <a:endParaRPr lang="en-ZA" sz="1800" dirty="0"/>
          </a:p>
          <a:p>
            <a:r>
              <a:rPr lang="en-ZA" sz="1800" b="1" dirty="0"/>
              <a:t>Exponential</a:t>
            </a:r>
            <a:r>
              <a:rPr lang="en-ZA" sz="1800" b="1" dirty="0">
                <a:effectLst/>
              </a:rPr>
              <a:t> growth </a:t>
            </a:r>
            <a:r>
              <a:rPr lang="en-ZA" sz="1800" dirty="0">
                <a:effectLst/>
              </a:rPr>
              <a:t>of publicly available genomic</a:t>
            </a:r>
            <a:r>
              <a:rPr lang="en-ZA" sz="1800" b="1" dirty="0">
                <a:effectLst/>
              </a:rPr>
              <a:t> </a:t>
            </a:r>
            <a:r>
              <a:rPr lang="en-ZA" sz="1800" dirty="0">
                <a:effectLst/>
              </a:rPr>
              <a:t>information necessitates the need for increased bioinformatics capacity</a:t>
            </a:r>
            <a:endParaRPr lang="en-ZA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036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4DC6-E89B-A1A4-6683-16413BE8F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D2D621-A851-960C-2454-2B1A3743EB00}"/>
              </a:ext>
            </a:extLst>
          </p:cNvPr>
          <p:cNvSpPr txBox="1"/>
          <p:nvPr/>
        </p:nvSpPr>
        <p:spPr>
          <a:xfrm>
            <a:off x="379192" y="523043"/>
            <a:ext cx="29688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Bioinformatics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DD5E5DA7-B27A-80DA-4A0D-FB5688C350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7331800"/>
              </p:ext>
            </p:extLst>
          </p:nvPr>
        </p:nvGraphicFramePr>
        <p:xfrm>
          <a:off x="178904" y="1200151"/>
          <a:ext cx="4038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D301F50-5826-6489-37E7-FFB1C33DC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7504" y="2078521"/>
            <a:ext cx="4432850" cy="98645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ZA" sz="1600" dirty="0"/>
              <a:t>Bioinformatics is a multidisciplinary</a:t>
            </a:r>
            <a:r>
              <a:rPr lang="en-US" sz="1600" dirty="0"/>
              <a:t> field that uses computational science, mathematics and statistics to </a:t>
            </a:r>
            <a:r>
              <a:rPr lang="en-US" sz="1600" dirty="0" err="1"/>
              <a:t>analyse</a:t>
            </a:r>
            <a:r>
              <a:rPr lang="en-US" sz="1600" dirty="0"/>
              <a:t> large biological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7F3B16-E660-6F12-987F-815486CB30B1}"/>
              </a:ext>
            </a:extLst>
          </p:cNvPr>
          <p:cNvGrpSpPr/>
          <p:nvPr/>
        </p:nvGrpSpPr>
        <p:grpSpPr>
          <a:xfrm>
            <a:off x="1378226" y="2302612"/>
            <a:ext cx="1639956" cy="2696335"/>
            <a:chOff x="1378226" y="2302612"/>
            <a:chExt cx="1639956" cy="269633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AD4E3DA-BE93-6364-F9C5-0475AB090EA1}"/>
                </a:ext>
              </a:extLst>
            </p:cNvPr>
            <p:cNvSpPr/>
            <p:nvPr/>
          </p:nvSpPr>
          <p:spPr>
            <a:xfrm>
              <a:off x="1532282" y="2302612"/>
              <a:ext cx="1331844" cy="1202636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5A15F8-EB42-EFF5-8A7A-8B3F503A2520}"/>
                </a:ext>
              </a:extLst>
            </p:cNvPr>
            <p:cNvGrpSpPr/>
            <p:nvPr/>
          </p:nvGrpSpPr>
          <p:grpSpPr>
            <a:xfrm>
              <a:off x="1378226" y="3505248"/>
              <a:ext cx="1639956" cy="1493699"/>
              <a:chOff x="1378226" y="3505248"/>
              <a:chExt cx="1639956" cy="1493699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83D2033-A0E3-272F-9313-F8661163C9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8204" y="3505248"/>
                <a:ext cx="0" cy="1145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23A8A7-7869-3744-0F84-F178DAC0CA9B}"/>
                  </a:ext>
                </a:extLst>
              </p:cNvPr>
              <p:cNvSpPr txBox="1"/>
              <p:nvPr/>
            </p:nvSpPr>
            <p:spPr>
              <a:xfrm>
                <a:off x="1378226" y="4629615"/>
                <a:ext cx="1639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Bioinformatics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908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2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4DDBE6-B525-ED82-C3D6-FEEA205DBD1A}"/>
              </a:ext>
            </a:extLst>
          </p:cNvPr>
          <p:cNvSpPr txBox="1"/>
          <p:nvPr/>
        </p:nvSpPr>
        <p:spPr>
          <a:xfrm>
            <a:off x="3488635" y="2196548"/>
            <a:ext cx="1847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5655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C4DC6-E89B-A1A4-6683-16413BE8F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D2D621-A851-960C-2454-2B1A3743EB00}"/>
              </a:ext>
            </a:extLst>
          </p:cNvPr>
          <p:cNvSpPr txBox="1"/>
          <p:nvPr/>
        </p:nvSpPr>
        <p:spPr>
          <a:xfrm>
            <a:off x="379192" y="523043"/>
            <a:ext cx="29688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Bioinformatics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DD5E5DA7-B27A-80DA-4A0D-FB5688C3505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78904" y="1200151"/>
          <a:ext cx="4038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A7F3B16-E660-6F12-987F-815486CB30B1}"/>
              </a:ext>
            </a:extLst>
          </p:cNvPr>
          <p:cNvGrpSpPr/>
          <p:nvPr/>
        </p:nvGrpSpPr>
        <p:grpSpPr>
          <a:xfrm>
            <a:off x="1378226" y="2302612"/>
            <a:ext cx="1639956" cy="2696335"/>
            <a:chOff x="1378226" y="2302612"/>
            <a:chExt cx="1639956" cy="269633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AD4E3DA-BE93-6364-F9C5-0475AB090EA1}"/>
                </a:ext>
              </a:extLst>
            </p:cNvPr>
            <p:cNvSpPr/>
            <p:nvPr/>
          </p:nvSpPr>
          <p:spPr>
            <a:xfrm>
              <a:off x="1532282" y="2302612"/>
              <a:ext cx="1331844" cy="1202636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5A15F8-EB42-EFF5-8A7A-8B3F503A2520}"/>
                </a:ext>
              </a:extLst>
            </p:cNvPr>
            <p:cNvGrpSpPr/>
            <p:nvPr/>
          </p:nvGrpSpPr>
          <p:grpSpPr>
            <a:xfrm>
              <a:off x="1378226" y="3505248"/>
              <a:ext cx="1639956" cy="1493699"/>
              <a:chOff x="1378226" y="3505248"/>
              <a:chExt cx="1639956" cy="1493699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83D2033-A0E3-272F-9313-F8661163C9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8204" y="3505248"/>
                <a:ext cx="0" cy="1145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423A8A7-7869-3744-0F84-F178DAC0CA9B}"/>
                  </a:ext>
                </a:extLst>
              </p:cNvPr>
              <p:cNvSpPr txBox="1"/>
              <p:nvPr/>
            </p:nvSpPr>
            <p:spPr>
              <a:xfrm>
                <a:off x="1378226" y="4629615"/>
                <a:ext cx="1639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Bioinformatics</a:t>
                </a: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678F79E-763B-2031-BD86-439434B4C173}"/>
              </a:ext>
            </a:extLst>
          </p:cNvPr>
          <p:cNvSpPr txBox="1"/>
          <p:nvPr/>
        </p:nvSpPr>
        <p:spPr>
          <a:xfrm>
            <a:off x="4331958" y="1200151"/>
            <a:ext cx="443285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dirty="0"/>
              <a:t>Key components:</a:t>
            </a:r>
          </a:p>
          <a:p>
            <a:pPr marL="0" indent="0">
              <a:buNone/>
            </a:pPr>
            <a:r>
              <a:rPr lang="en-US" sz="1800" i="1" dirty="0"/>
              <a:t>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Storage and organization of biological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Quality management and preprocessing </a:t>
            </a:r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r>
              <a:rPr lang="en-US" sz="1800" i="1" dirty="0"/>
              <a:t>Algorithm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Development of computational tools for data analysis and modeling biological processes</a:t>
            </a:r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r>
              <a:rPr lang="en-US" sz="1800" i="1" dirty="0"/>
              <a:t>Biological 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Large scale analysis and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600" dirty="0"/>
              <a:t>Integration with experimental validation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413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D06DB-4365-4514-B586-97D8806B5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0F1274-3613-C75E-A733-4A998477909B}"/>
              </a:ext>
            </a:extLst>
          </p:cNvPr>
          <p:cNvSpPr txBox="1"/>
          <p:nvPr/>
        </p:nvSpPr>
        <p:spPr>
          <a:xfrm>
            <a:off x="379192" y="523043"/>
            <a:ext cx="52596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Bioinformatics vs Computational Biology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A9DBEB-B7CC-DBA1-EB0B-D7431074F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82232"/>
              </p:ext>
            </p:extLst>
          </p:nvPr>
        </p:nvGraphicFramePr>
        <p:xfrm>
          <a:off x="561975" y="1099185"/>
          <a:ext cx="802005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1826876690"/>
                    </a:ext>
                  </a:extLst>
                </a:gridCol>
                <a:gridCol w="3143250">
                  <a:extLst>
                    <a:ext uri="{9D8B030D-6E8A-4147-A177-3AD203B41FA5}">
                      <a16:colId xmlns:a16="http://schemas.microsoft.com/office/drawing/2014/main" val="401175410"/>
                    </a:ext>
                  </a:extLst>
                </a:gridCol>
                <a:gridCol w="3524250">
                  <a:extLst>
                    <a:ext uri="{9D8B030D-6E8A-4147-A177-3AD203B41FA5}">
                      <a16:colId xmlns:a16="http://schemas.microsoft.com/office/drawing/2014/main" val="4030439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Aspect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Bioinformatics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Computational Biology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56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A" sz="1050" dirty="0"/>
                        <a:t>Definition</a:t>
                      </a:r>
                      <a:endParaRPr lang="en-US" sz="1050" dirty="0"/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ZA" sz="1050" dirty="0"/>
                        <a:t>A multidisciplinary field combining biology, computer science, and big data analytics to collect, store, and analyse large biological datasets.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50" dirty="0"/>
                        <a:t>A field that applies computational, mathematical, and statistical methods to model, simulate, and understand biological systems and processes.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4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50" dirty="0"/>
                        <a:t>Developing tools, databases, and algorithms to handle and interpret large-scale biological data (e.g., genomics, transcriptomics).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50" dirty="0"/>
                        <a:t>Creating and applying mathematical models, statistical inference, and simulations to understand biological mechanisms and processes.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0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Efficiently manage, analyse, and visualize big data to derive biological insights; often uses machine learning, AI, and high-performance computing.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computational models to generate hypotheses, test biological theories, and understand the “why” behind biological patterns and phenomena.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Genome sequencing, transcriptomics, proteomics, big data integration, machine learning for biology, personalized medicine, and systems biology.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Z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Population genetics, phylogenetics, protein structure modelling, pathway analysis, epidemiological modelling, and theoretical biology.</a:t>
                      </a:r>
                      <a:endParaRPr lang="en-US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0924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2893CCC-44EA-B94E-922E-B87A289E1473}"/>
              </a:ext>
            </a:extLst>
          </p:cNvPr>
          <p:cNvSpPr txBox="1"/>
          <p:nvPr/>
        </p:nvSpPr>
        <p:spPr>
          <a:xfrm>
            <a:off x="379192" y="3974126"/>
            <a:ext cx="820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800" dirty="0"/>
              <a:t>Bioinformatics makes it possible to understand genetic data and underlying biological processes which would be otherwise impossible to achieve manually</a:t>
            </a:r>
          </a:p>
        </p:txBody>
      </p:sp>
    </p:spTree>
    <p:extLst>
      <p:ext uri="{BB962C8B-B14F-4D97-AF65-F5344CB8AC3E}">
        <p14:creationId xmlns:p14="http://schemas.microsoft.com/office/powerpoint/2010/main" val="255676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F775-624B-9D2F-DD6E-36F107B00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9A585-F231-785E-3E44-25597E56D220}"/>
              </a:ext>
            </a:extLst>
          </p:cNvPr>
          <p:cNvSpPr txBox="1"/>
          <p:nvPr/>
        </p:nvSpPr>
        <p:spPr>
          <a:xfrm>
            <a:off x="379192" y="523043"/>
            <a:ext cx="29688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Biological Data Explosion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F1A0E5-E4BF-FBA3-CDE3-BB65058C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085" y="1012611"/>
            <a:ext cx="4066162" cy="3118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CDD7CB-8FF5-A322-B4A7-F9CF3A5E3D66}"/>
              </a:ext>
            </a:extLst>
          </p:cNvPr>
          <p:cNvSpPr txBox="1"/>
          <p:nvPr/>
        </p:nvSpPr>
        <p:spPr>
          <a:xfrm>
            <a:off x="3087592" y="4114403"/>
            <a:ext cx="2534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did we get here?</a:t>
            </a:r>
            <a:endParaRPr lang="en-ZA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431814-B1AC-A5E5-5217-ACDAE9A0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24" y="1196181"/>
            <a:ext cx="4066161" cy="29347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401849-FC64-FC14-E41B-C9B78D11736A}"/>
              </a:ext>
            </a:extLst>
          </p:cNvPr>
          <p:cNvSpPr txBox="1"/>
          <p:nvPr/>
        </p:nvSpPr>
        <p:spPr>
          <a:xfrm>
            <a:off x="536924" y="4813807"/>
            <a:ext cx="29688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www.ncbi.nlm.nih.gov</a:t>
            </a:r>
            <a:r>
              <a:rPr lang="en-US" sz="1000" dirty="0"/>
              <a:t>/</a:t>
            </a:r>
            <a:r>
              <a:rPr lang="en-US" sz="1000" dirty="0" err="1"/>
              <a:t>genbank</a:t>
            </a:r>
            <a:r>
              <a:rPr lang="en-US" sz="1000" dirty="0"/>
              <a:t>/statistics/</a:t>
            </a:r>
          </a:p>
        </p:txBody>
      </p:sp>
    </p:spTree>
    <p:extLst>
      <p:ext uri="{BB962C8B-B14F-4D97-AF65-F5344CB8AC3E}">
        <p14:creationId xmlns:p14="http://schemas.microsoft.com/office/powerpoint/2010/main" val="407860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170D0-ED66-0660-F538-416178C3F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04A4B6F-2E39-18CF-B4D6-F1A55C466303}"/>
              </a:ext>
            </a:extLst>
          </p:cNvPr>
          <p:cNvSpPr txBox="1"/>
          <p:nvPr/>
        </p:nvSpPr>
        <p:spPr>
          <a:xfrm>
            <a:off x="178895" y="352367"/>
            <a:ext cx="4546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Brief History of Bioinformatics</a:t>
            </a:r>
            <a:r>
              <a:rPr lang="en-Z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D7FEDAC-82A0-63D8-B0E1-CDFFC334047D}"/>
              </a:ext>
            </a:extLst>
          </p:cNvPr>
          <p:cNvSpPr/>
          <p:nvPr/>
        </p:nvSpPr>
        <p:spPr>
          <a:xfrm>
            <a:off x="141557" y="2571750"/>
            <a:ext cx="8897940" cy="27867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0379A0-7A1A-BCDE-7E05-608D0C1EA63B}"/>
              </a:ext>
            </a:extLst>
          </p:cNvPr>
          <p:cNvGrpSpPr/>
          <p:nvPr/>
        </p:nvGrpSpPr>
        <p:grpSpPr>
          <a:xfrm>
            <a:off x="218179" y="2113109"/>
            <a:ext cx="2358039" cy="2857198"/>
            <a:chOff x="218179" y="2113109"/>
            <a:chExt cx="2358039" cy="285719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745D359-FAD8-355D-F6C6-7B4838024E4F}"/>
                </a:ext>
              </a:extLst>
            </p:cNvPr>
            <p:cNvSpPr/>
            <p:nvPr/>
          </p:nvSpPr>
          <p:spPr>
            <a:xfrm>
              <a:off x="586725" y="2529021"/>
              <a:ext cx="940525" cy="38045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1950-1970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FE7236-65A3-1266-07F7-480E4601867C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1056987" y="2909478"/>
              <a:ext cx="1" cy="43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B4708D-CF25-1124-C7E1-71299BF5AE35}"/>
                </a:ext>
              </a:extLst>
            </p:cNvPr>
            <p:cNvSpPr txBox="1"/>
            <p:nvPr/>
          </p:nvSpPr>
          <p:spPr>
            <a:xfrm>
              <a:off x="218179" y="3331397"/>
              <a:ext cx="2358039" cy="1638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Foundational discoveries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COMPROTEIN – first bioinformatics computer software -</a:t>
              </a:r>
              <a:r>
                <a:rPr lang="en-US" sz="1000" dirty="0" err="1"/>
                <a:t>Dayhoff</a:t>
              </a:r>
              <a:endParaRPr lang="en-US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Dayhoff first bioinformatician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Sequence alignment models – Needleman-Wunch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Amino acid substitution matrix (PAMs) - </a:t>
              </a:r>
              <a:r>
                <a:rPr lang="en-US" sz="1000" dirty="0" err="1"/>
                <a:t>Dayhoff</a:t>
              </a:r>
              <a:endParaRPr lang="en-US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Protein based phylogenies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5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ABE71B-66A2-944C-C148-371AACC3DB80}"/>
                </a:ext>
              </a:extLst>
            </p:cNvPr>
            <p:cNvSpPr txBox="1"/>
            <p:nvPr/>
          </p:nvSpPr>
          <p:spPr>
            <a:xfrm>
              <a:off x="607603" y="2113109"/>
              <a:ext cx="87799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The origins</a:t>
              </a:r>
              <a:endParaRPr lang="en-US" sz="11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191FF-1AA5-5EE1-8B27-2DDB3C597843}"/>
              </a:ext>
            </a:extLst>
          </p:cNvPr>
          <p:cNvGrpSpPr/>
          <p:nvPr/>
        </p:nvGrpSpPr>
        <p:grpSpPr>
          <a:xfrm>
            <a:off x="1474749" y="903784"/>
            <a:ext cx="1843570" cy="2400625"/>
            <a:chOff x="1474749" y="903784"/>
            <a:chExt cx="1843570" cy="240062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167B165-B913-6602-8B95-94E3C0BE60B7}"/>
                </a:ext>
              </a:extLst>
            </p:cNvPr>
            <p:cNvSpPr/>
            <p:nvPr/>
          </p:nvSpPr>
          <p:spPr>
            <a:xfrm>
              <a:off x="1918024" y="2529021"/>
              <a:ext cx="940525" cy="3804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1970-1980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3D780D-B1BD-0FC1-DBC1-03AD3F6D4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0685" y="2060120"/>
              <a:ext cx="1" cy="43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74EC0D7-5FE7-5A62-FA3B-740188B52C7D}"/>
                </a:ext>
              </a:extLst>
            </p:cNvPr>
            <p:cNvSpPr txBox="1"/>
            <p:nvPr/>
          </p:nvSpPr>
          <p:spPr>
            <a:xfrm>
              <a:off x="1474749" y="903784"/>
              <a:ext cx="184357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DNA double helix solved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Genetic code deciphered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Advances in DNA sequencing e.g. SANGER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Use of DNA sequences for phylogenetic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Term “Bioinformatics” coined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7880B46-E312-E434-8F9E-FC3C925977A5}"/>
                </a:ext>
              </a:extLst>
            </p:cNvPr>
            <p:cNvSpPr txBox="1"/>
            <p:nvPr/>
          </p:nvSpPr>
          <p:spPr>
            <a:xfrm>
              <a:off x="1800402" y="2873522"/>
              <a:ext cx="106917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Paradigm Shift to DNA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78703FD-BB44-255D-8928-026292AC0376}"/>
              </a:ext>
            </a:extLst>
          </p:cNvPr>
          <p:cNvSpPr txBox="1"/>
          <p:nvPr/>
        </p:nvSpPr>
        <p:spPr>
          <a:xfrm>
            <a:off x="6174658" y="668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C95A03-1B00-E872-332D-DDFBBC7B5EAA}"/>
              </a:ext>
            </a:extLst>
          </p:cNvPr>
          <p:cNvGrpSpPr/>
          <p:nvPr/>
        </p:nvGrpSpPr>
        <p:grpSpPr>
          <a:xfrm>
            <a:off x="2643054" y="1935357"/>
            <a:ext cx="2203721" cy="3230552"/>
            <a:chOff x="2671138" y="1954398"/>
            <a:chExt cx="2203721" cy="323055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2DD152E-3C09-F6D8-1939-F202048859CC}"/>
                </a:ext>
              </a:extLst>
            </p:cNvPr>
            <p:cNvSpPr/>
            <p:nvPr/>
          </p:nvSpPr>
          <p:spPr>
            <a:xfrm>
              <a:off x="3318063" y="2529021"/>
              <a:ext cx="940525" cy="38045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1980-1990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D34B2A9-A90E-CA29-41F4-397885A72318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3788325" y="2909478"/>
              <a:ext cx="1" cy="43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EC7D09-7344-F3C2-3395-01117AEF74F5}"/>
                </a:ext>
              </a:extLst>
            </p:cNvPr>
            <p:cNvSpPr txBox="1"/>
            <p:nvPr/>
          </p:nvSpPr>
          <p:spPr>
            <a:xfrm>
              <a:off x="3039454" y="1954398"/>
              <a:ext cx="145708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Advances in biology and computer science </a:t>
              </a:r>
              <a:endParaRPr lang="en-US" sz="11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D0FA77-8A75-A27E-8EF4-21441410E210}"/>
                </a:ext>
              </a:extLst>
            </p:cNvPr>
            <p:cNvSpPr txBox="1"/>
            <p:nvPr/>
          </p:nvSpPr>
          <p:spPr>
            <a:xfrm>
              <a:off x="2671138" y="3330596"/>
              <a:ext cx="2203721" cy="1854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Improved access to computers &amp; specialized software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Gene cloning and Polymerase chain reaction (PCR)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Free software movement influence bioinformatics software development –EMBOSS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Data standardization and sharing between GenBank, EMBL and DDBJ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Bioinformatics journal established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98CCE2-EA29-EA26-AFB4-45386993E4E4}"/>
              </a:ext>
            </a:extLst>
          </p:cNvPr>
          <p:cNvGrpSpPr/>
          <p:nvPr/>
        </p:nvGrpSpPr>
        <p:grpSpPr>
          <a:xfrm>
            <a:off x="4199133" y="709543"/>
            <a:ext cx="2292113" cy="2455559"/>
            <a:chOff x="4199133" y="709543"/>
            <a:chExt cx="2292113" cy="245555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EB8FCB6-B144-0A1C-D786-FBD186869DF8}"/>
                </a:ext>
              </a:extLst>
            </p:cNvPr>
            <p:cNvSpPr/>
            <p:nvPr/>
          </p:nvSpPr>
          <p:spPr>
            <a:xfrm>
              <a:off x="4786870" y="2529021"/>
              <a:ext cx="940525" cy="3804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1990-2000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1F469D-71AD-F65A-F2DE-0C83425A0A6A}"/>
                </a:ext>
              </a:extLst>
            </p:cNvPr>
            <p:cNvCxnSpPr>
              <a:stCxn id="11" idx="0"/>
            </p:cNvCxnSpPr>
            <p:nvPr/>
          </p:nvCxnSpPr>
          <p:spPr>
            <a:xfrm flipH="1" flipV="1">
              <a:off x="5257132" y="2062294"/>
              <a:ext cx="1" cy="4667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0A59639-7941-69CC-0D1C-EDB146FAFE27}"/>
                </a:ext>
              </a:extLst>
            </p:cNvPr>
            <p:cNvSpPr txBox="1"/>
            <p:nvPr/>
          </p:nvSpPr>
          <p:spPr>
            <a:xfrm>
              <a:off x="4503656" y="2903492"/>
              <a:ext cx="145708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Dawn of Genomics</a:t>
              </a:r>
              <a:endParaRPr lang="en-US" sz="11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6D4E48-FD69-856D-DB57-219EA62B12CB}"/>
                </a:ext>
              </a:extLst>
            </p:cNvPr>
            <p:cNvSpPr txBox="1"/>
            <p:nvPr/>
          </p:nvSpPr>
          <p:spPr>
            <a:xfrm>
              <a:off x="4199133" y="709543"/>
              <a:ext cx="22921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ZA" sz="1050" b="0" i="1" dirty="0">
                  <a:effectLst/>
                  <a:latin typeface="Inter"/>
                </a:rPr>
                <a:t>Haemophilus influenzae </a:t>
              </a:r>
              <a:r>
                <a:rPr lang="en-ZA" sz="1050" b="0" dirty="0">
                  <a:effectLst/>
                  <a:latin typeface="Inter"/>
                </a:rPr>
                <a:t>WGS</a:t>
              </a:r>
              <a:r>
                <a:rPr lang="en-ZA" sz="1050" dirty="0">
                  <a:latin typeface="Inter"/>
                </a:rPr>
                <a:t> </a:t>
              </a:r>
              <a:endParaRPr lang="en-US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Publication of Human Genome Project by NIH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HGP and CELERA increased sequencing efforts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Rise of Internet &amp; Online resources EMBL (1993), NCBI (1994)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Structural bioinformatics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EB44F2-AE7D-712A-DC34-2E08C4DC4AAD}"/>
              </a:ext>
            </a:extLst>
          </p:cNvPr>
          <p:cNvGrpSpPr/>
          <p:nvPr/>
        </p:nvGrpSpPr>
        <p:grpSpPr>
          <a:xfrm>
            <a:off x="5625678" y="2132388"/>
            <a:ext cx="2292113" cy="2591472"/>
            <a:chOff x="5625678" y="2132388"/>
            <a:chExt cx="2292113" cy="259147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FEE95AF-B0BA-55D7-D993-DACA4A88F829}"/>
                </a:ext>
              </a:extLst>
            </p:cNvPr>
            <p:cNvSpPr/>
            <p:nvPr/>
          </p:nvSpPr>
          <p:spPr>
            <a:xfrm>
              <a:off x="6174658" y="2531976"/>
              <a:ext cx="940525" cy="380457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2000-2010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34D5AD-F844-D31A-8114-DDF5D5910E2E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6644920" y="2912433"/>
              <a:ext cx="1" cy="43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A50C50-593E-4713-BD88-BB7AB8BEE943}"/>
                </a:ext>
              </a:extLst>
            </p:cNvPr>
            <p:cNvSpPr txBox="1"/>
            <p:nvPr/>
          </p:nvSpPr>
          <p:spPr>
            <a:xfrm>
              <a:off x="6206387" y="2132388"/>
              <a:ext cx="87706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Genomics, Big data</a:t>
              </a:r>
              <a:endParaRPr lang="en-US" sz="11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90057D-15FA-54F2-9595-5AB33BBCE63E}"/>
                </a:ext>
              </a:extLst>
            </p:cNvPr>
            <p:cNvSpPr txBox="1"/>
            <p:nvPr/>
          </p:nvSpPr>
          <p:spPr>
            <a:xfrm>
              <a:off x="5625678" y="3338865"/>
              <a:ext cx="22921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Second (Next) generation sequencing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Lower cost of whole genome sequencing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high-performance computing bioinformatics platforms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Cloud computing – Amazon &amp; Microsoft bioinformatics as  service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3A5CB4-1947-4852-F61B-887583E12411}"/>
              </a:ext>
            </a:extLst>
          </p:cNvPr>
          <p:cNvGrpSpPr/>
          <p:nvPr/>
        </p:nvGrpSpPr>
        <p:grpSpPr>
          <a:xfrm>
            <a:off x="6701190" y="623470"/>
            <a:ext cx="2561161" cy="2697106"/>
            <a:chOff x="6701190" y="623470"/>
            <a:chExt cx="2561161" cy="2697106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D014B70-2F23-7C37-77F5-CDF4018C5638}"/>
                </a:ext>
              </a:extLst>
            </p:cNvPr>
            <p:cNvSpPr/>
            <p:nvPr/>
          </p:nvSpPr>
          <p:spPr>
            <a:xfrm>
              <a:off x="7604019" y="2529021"/>
              <a:ext cx="940525" cy="380457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</a:rPr>
                <a:t>2010-todate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487AEF-7947-B8B9-A552-0C7EAF233794}"/>
                </a:ext>
              </a:extLst>
            </p:cNvPr>
            <p:cNvCxnSpPr/>
            <p:nvPr/>
          </p:nvCxnSpPr>
          <p:spPr>
            <a:xfrm flipH="1">
              <a:off x="8074280" y="2089659"/>
              <a:ext cx="1" cy="432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958920A-65BA-D781-56B1-58E9FE0FDE82}"/>
                </a:ext>
              </a:extLst>
            </p:cNvPr>
            <p:cNvSpPr txBox="1"/>
            <p:nvPr/>
          </p:nvSpPr>
          <p:spPr>
            <a:xfrm>
              <a:off x="6701190" y="623470"/>
              <a:ext cx="2561161" cy="1546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3rd generation sequencing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Adoption of machine learning, deep learning and structural methods e.g., </a:t>
              </a:r>
              <a:r>
                <a:rPr lang="en-ZA" sz="1050" dirty="0"/>
                <a:t>AlphaFold, </a:t>
              </a:r>
              <a:r>
                <a:rPr lang="en-ZA" sz="1050" dirty="0" err="1"/>
                <a:t>ESMFold</a:t>
              </a:r>
              <a:endParaRPr lang="en-ZA" sz="10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ZA" sz="1050" dirty="0"/>
                <a:t>Integration of transformer architecture (deep learning) and LLMs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ZA" sz="1050" dirty="0"/>
                <a:t>Integrated omics and AI multimodal integration system level modelling of biological processes</a:t>
              </a:r>
              <a:endParaRPr lang="en-US" sz="105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9FAE97-74F6-16D9-DED9-DCC8257F7DBA}"/>
                </a:ext>
              </a:extLst>
            </p:cNvPr>
            <p:cNvSpPr txBox="1"/>
            <p:nvPr/>
          </p:nvSpPr>
          <p:spPr>
            <a:xfrm>
              <a:off x="7630687" y="2889689"/>
              <a:ext cx="87706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ML and AI integration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290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0ABA-C1C7-859A-743F-B76130E9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C8821943-CEB5-C5B5-F5D1-03927A3BE3D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28550946"/>
              </p:ext>
            </p:extLst>
          </p:nvPr>
        </p:nvGraphicFramePr>
        <p:xfrm>
          <a:off x="2442716" y="909057"/>
          <a:ext cx="4038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1970AE-7B84-3D65-6979-2CE68BF6FDB6}"/>
              </a:ext>
            </a:extLst>
          </p:cNvPr>
          <p:cNvSpPr txBox="1"/>
          <p:nvPr/>
        </p:nvSpPr>
        <p:spPr>
          <a:xfrm>
            <a:off x="172739" y="558887"/>
            <a:ext cx="50119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is the data coming from? </a:t>
            </a:r>
            <a:endParaRPr lang="en-Z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1A100-5B15-A8BC-4D76-2D57A35E0874}"/>
              </a:ext>
            </a:extLst>
          </p:cNvPr>
          <p:cNvSpPr txBox="1"/>
          <p:nvPr/>
        </p:nvSpPr>
        <p:spPr>
          <a:xfrm>
            <a:off x="3778674" y="2282928"/>
            <a:ext cx="1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Biological Information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EC6F8F-1470-8535-510A-593215D5578F}"/>
              </a:ext>
            </a:extLst>
          </p:cNvPr>
          <p:cNvGrpSpPr/>
          <p:nvPr/>
        </p:nvGrpSpPr>
        <p:grpSpPr>
          <a:xfrm>
            <a:off x="5406969" y="1235995"/>
            <a:ext cx="3436855" cy="646331"/>
            <a:chOff x="5062711" y="1096892"/>
            <a:chExt cx="3908550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4D9577-9784-2A14-46BA-8868937025B6}"/>
                </a:ext>
              </a:extLst>
            </p:cNvPr>
            <p:cNvSpPr txBox="1"/>
            <p:nvPr/>
          </p:nvSpPr>
          <p:spPr>
            <a:xfrm>
              <a:off x="5062711" y="1096892"/>
              <a:ext cx="1540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Individual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2050F0-2AF5-ED53-574C-9F1C2D12A645}"/>
                </a:ext>
              </a:extLst>
            </p:cNvPr>
            <p:cNvSpPr txBox="1"/>
            <p:nvPr/>
          </p:nvSpPr>
          <p:spPr>
            <a:xfrm>
              <a:off x="6392457" y="1096892"/>
              <a:ext cx="2578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Flow of biological information at an individual level from DNA to phenotype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2190CB-A8EE-92B3-CEB3-81F35E25B4F8}"/>
              </a:ext>
            </a:extLst>
          </p:cNvPr>
          <p:cNvGrpSpPr/>
          <p:nvPr/>
        </p:nvGrpSpPr>
        <p:grpSpPr>
          <a:xfrm>
            <a:off x="502016" y="3656801"/>
            <a:ext cx="3551947" cy="646331"/>
            <a:chOff x="502016" y="3656801"/>
            <a:chExt cx="3551947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DDDE5C-81C5-1907-23A5-91170DFDA0E9}"/>
                </a:ext>
              </a:extLst>
            </p:cNvPr>
            <p:cNvSpPr txBox="1"/>
            <p:nvPr/>
          </p:nvSpPr>
          <p:spPr>
            <a:xfrm>
              <a:off x="2513371" y="3791526"/>
              <a:ext cx="1540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Population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DA4AF-3231-0D2B-BE9C-8A390EEB44BA}"/>
                </a:ext>
              </a:extLst>
            </p:cNvPr>
            <p:cNvSpPr txBox="1"/>
            <p:nvPr/>
          </p:nvSpPr>
          <p:spPr>
            <a:xfrm>
              <a:off x="502016" y="3656801"/>
              <a:ext cx="2269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Evolutionary forces act on phenotypes to shape the genetic makeup of populations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64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05D8C-9A5F-D4C6-0906-1BE128AEA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E5509-3C46-6BAF-1EBF-A1557F540FFE}"/>
              </a:ext>
            </a:extLst>
          </p:cNvPr>
          <p:cNvSpPr txBox="1"/>
          <p:nvPr/>
        </p:nvSpPr>
        <p:spPr>
          <a:xfrm>
            <a:off x="413875" y="489589"/>
            <a:ext cx="4890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Central paradigm of Molecular biology</a:t>
            </a:r>
            <a:r>
              <a:rPr lang="en-ZA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8F69CD-8113-68D2-DBC7-6EAA799AA1AB}"/>
              </a:ext>
            </a:extLst>
          </p:cNvPr>
          <p:cNvGrpSpPr/>
          <p:nvPr/>
        </p:nvGrpSpPr>
        <p:grpSpPr>
          <a:xfrm>
            <a:off x="1269922" y="1694215"/>
            <a:ext cx="1006781" cy="1288027"/>
            <a:chOff x="1269922" y="1694215"/>
            <a:chExt cx="1006781" cy="1288027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636DB20D-A3D9-4DAA-171F-D74E0834683C}"/>
                </a:ext>
              </a:extLst>
            </p:cNvPr>
            <p:cNvSpPr/>
            <p:nvPr/>
          </p:nvSpPr>
          <p:spPr>
            <a:xfrm>
              <a:off x="1991567" y="2348061"/>
              <a:ext cx="285136" cy="353961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phic 38" descr="DNA with solid fill">
              <a:extLst>
                <a:ext uri="{FF2B5EF4-FFF2-40B4-BE49-F238E27FC236}">
                  <a16:creationId xmlns:a16="http://schemas.microsoft.com/office/drawing/2014/main" id="{72C54BAF-90E3-9747-701A-82DF686B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9922" y="2067842"/>
              <a:ext cx="914400" cy="914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A2811A-2580-715F-1242-956EB9764700}"/>
                </a:ext>
              </a:extLst>
            </p:cNvPr>
            <p:cNvSpPr txBox="1"/>
            <p:nvPr/>
          </p:nvSpPr>
          <p:spPr>
            <a:xfrm>
              <a:off x="1397206" y="1694215"/>
              <a:ext cx="787116" cy="373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DNA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360DB7E-2AF5-4793-7B79-49772A42744B}"/>
              </a:ext>
            </a:extLst>
          </p:cNvPr>
          <p:cNvGrpSpPr/>
          <p:nvPr/>
        </p:nvGrpSpPr>
        <p:grpSpPr>
          <a:xfrm>
            <a:off x="2599214" y="1694215"/>
            <a:ext cx="1798603" cy="1288027"/>
            <a:chOff x="2599214" y="1694215"/>
            <a:chExt cx="1798603" cy="1288027"/>
          </a:xfrm>
        </p:grpSpPr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62CA832B-2E81-1ED0-221B-69BC8593DDE7}"/>
                </a:ext>
              </a:extLst>
            </p:cNvPr>
            <p:cNvSpPr/>
            <p:nvPr/>
          </p:nvSpPr>
          <p:spPr>
            <a:xfrm>
              <a:off x="4112681" y="2361275"/>
              <a:ext cx="285136" cy="35396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diagram of a dna sequence&#10;&#10;AI-generated content may be incorrect.">
              <a:extLst>
                <a:ext uri="{FF2B5EF4-FFF2-40B4-BE49-F238E27FC236}">
                  <a16:creationId xmlns:a16="http://schemas.microsoft.com/office/drawing/2014/main" id="{18A2F13F-6EAF-F4A9-79DD-3513175E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214" y="2067842"/>
              <a:ext cx="1424539" cy="9144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C66608-2C65-5092-766A-135FFA1889E2}"/>
                </a:ext>
              </a:extLst>
            </p:cNvPr>
            <p:cNvSpPr txBox="1"/>
            <p:nvPr/>
          </p:nvSpPr>
          <p:spPr>
            <a:xfrm>
              <a:off x="2917925" y="1694215"/>
              <a:ext cx="787116" cy="373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mRNA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E54CC0-666D-9B61-9F1E-7C568B9B5238}"/>
              </a:ext>
            </a:extLst>
          </p:cNvPr>
          <p:cNvGrpSpPr/>
          <p:nvPr/>
        </p:nvGrpSpPr>
        <p:grpSpPr>
          <a:xfrm>
            <a:off x="4727817" y="1694215"/>
            <a:ext cx="1530383" cy="1288028"/>
            <a:chOff x="4727817" y="1694215"/>
            <a:chExt cx="1530383" cy="1288028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367D2C1D-E0AA-A840-7A4E-788E5F8650D4}"/>
                </a:ext>
              </a:extLst>
            </p:cNvPr>
            <p:cNvSpPr/>
            <p:nvPr/>
          </p:nvSpPr>
          <p:spPr>
            <a:xfrm>
              <a:off x="5973064" y="2357895"/>
              <a:ext cx="285136" cy="35396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9DEAA-BFD1-847B-91EB-BB33C085D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7817" y="2142201"/>
              <a:ext cx="1153870" cy="8400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62148F-D417-46F8-8279-425C8961600F}"/>
                </a:ext>
              </a:extLst>
            </p:cNvPr>
            <p:cNvSpPr txBox="1"/>
            <p:nvPr/>
          </p:nvSpPr>
          <p:spPr>
            <a:xfrm>
              <a:off x="4825918" y="169421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Protein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99E8AAC-CFF6-0C69-218F-343DF56E1925}"/>
              </a:ext>
            </a:extLst>
          </p:cNvPr>
          <p:cNvGrpSpPr/>
          <p:nvPr/>
        </p:nvGrpSpPr>
        <p:grpSpPr>
          <a:xfrm>
            <a:off x="6609876" y="1696362"/>
            <a:ext cx="1322700" cy="1383590"/>
            <a:chOff x="6609876" y="1696362"/>
            <a:chExt cx="1322700" cy="1383590"/>
          </a:xfrm>
        </p:grpSpPr>
        <p:pic>
          <p:nvPicPr>
            <p:cNvPr id="46" name="Graphic 45" descr="Pandemic flattening curve bar graph with solid fill">
              <a:extLst>
                <a:ext uri="{FF2B5EF4-FFF2-40B4-BE49-F238E27FC236}">
                  <a16:creationId xmlns:a16="http://schemas.microsoft.com/office/drawing/2014/main" id="{D15D6B1E-1598-53EF-CE80-D261242B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09877" y="2063547"/>
              <a:ext cx="1153870" cy="101640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410A9E-02A7-ED2C-8B6C-55FDAC9356BF}"/>
                </a:ext>
              </a:extLst>
            </p:cNvPr>
            <p:cNvSpPr txBox="1"/>
            <p:nvPr/>
          </p:nvSpPr>
          <p:spPr>
            <a:xfrm>
              <a:off x="6609876" y="1696362"/>
              <a:ext cx="1322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Phenotype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EAA1B0-7168-A630-31D4-4714B5B9FEBE}"/>
              </a:ext>
            </a:extLst>
          </p:cNvPr>
          <p:cNvSpPr txBox="1"/>
          <p:nvPr/>
        </p:nvSpPr>
        <p:spPr>
          <a:xfrm>
            <a:off x="901874" y="3492761"/>
            <a:ext cx="719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ZA" dirty="0"/>
              <a:t>The </a:t>
            </a:r>
            <a:r>
              <a:rPr lang="en-ZA" b="1" dirty="0"/>
              <a:t>central paradigm of molecular biology</a:t>
            </a:r>
            <a:r>
              <a:rPr lang="en-ZA" dirty="0"/>
              <a:t> describes the </a:t>
            </a:r>
            <a:r>
              <a:rPr lang="en-ZA" b="1" dirty="0"/>
              <a:t>flow of genetic information</a:t>
            </a:r>
            <a:r>
              <a:rPr lang="en-ZA" dirty="0"/>
              <a:t> within a biological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66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7a747874-8066-4ed2-ad5c-16446dcdf121"/>
  <p:tag name="SLIDO_EVENT_UUID" val="ec809cb1-f7ee-494b-9e5e-ff58e397a54e"/>
  <p:tag name="SLIDO_EVENT_SECTION_UUID" val="a619c46e-06a7-486c-9cbd-dca9fe4dacf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16335</TotalTime>
  <Words>1459</Words>
  <Application>Microsoft Macintosh PowerPoint</Application>
  <PresentationFormat>On-screen Show (16:9)</PresentationFormat>
  <Paragraphs>279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Arial</vt:lpstr>
      <vt:lpstr>Calibri</vt:lpstr>
      <vt:lpstr>Helvetica</vt:lpstr>
      <vt:lpstr>Inter</vt:lpstr>
      <vt:lpstr>Roboto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Sinenhlanhla Jimoh</dc:creator>
  <cp:lastModifiedBy>Aquillah Kanzi</cp:lastModifiedBy>
  <cp:revision>139</cp:revision>
  <dcterms:created xsi:type="dcterms:W3CDTF">2018-07-10T11:32:16Z</dcterms:created>
  <dcterms:modified xsi:type="dcterms:W3CDTF">2025-09-12T15:32:21Z</dcterms:modified>
</cp:coreProperties>
</file>